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65" r:id="rId2"/>
    <p:sldId id="266" r:id="rId3"/>
    <p:sldId id="291" r:id="rId4"/>
    <p:sldId id="257" r:id="rId5"/>
    <p:sldId id="258" r:id="rId6"/>
    <p:sldId id="297" r:id="rId7"/>
    <p:sldId id="298" r:id="rId8"/>
    <p:sldId id="302" r:id="rId9"/>
    <p:sldId id="305" r:id="rId10"/>
    <p:sldId id="29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303" r:id="rId22"/>
    <p:sldId id="259" r:id="rId23"/>
    <p:sldId id="261" r:id="rId24"/>
    <p:sldId id="281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282" r:id="rId42"/>
    <p:sldId id="304" r:id="rId43"/>
    <p:sldId id="324" r:id="rId44"/>
    <p:sldId id="323" r:id="rId45"/>
    <p:sldId id="284" r:id="rId46"/>
    <p:sldId id="289" r:id="rId47"/>
    <p:sldId id="285" r:id="rId48"/>
    <p:sldId id="286" r:id="rId49"/>
    <p:sldId id="292" r:id="rId50"/>
    <p:sldId id="287" r:id="rId51"/>
    <p:sldId id="290" r:id="rId52"/>
    <p:sldId id="288" r:id="rId53"/>
    <p:sldId id="294" r:id="rId54"/>
    <p:sldId id="295" r:id="rId55"/>
    <p:sldId id="283" r:id="rId56"/>
    <p:sldId id="269" r:id="rId57"/>
    <p:sldId id="267" r:id="rId5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24" autoAdjust="0"/>
  </p:normalViewPr>
  <p:slideViewPr>
    <p:cSldViewPr>
      <p:cViewPr varScale="1">
        <p:scale>
          <a:sx n="93" d="100"/>
          <a:sy n="93" d="100"/>
        </p:scale>
        <p:origin x="-21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emic\2013-SummerResearch\08_02_bis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emic\2013-SummerResearch\08_02_bis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Relative Bandwidth</a:t>
            </a:r>
          </a:p>
        </c:rich>
      </c:tx>
      <c:layout>
        <c:manualLayout>
          <c:xMode val="edge"/>
          <c:yMode val="edge"/>
          <c:x val="0.3360311481208329"/>
          <c:y val="2.287158566538011E-3"/>
        </c:manualLayout>
      </c:layout>
    </c:title>
    <c:plotArea>
      <c:layout>
        <c:manualLayout>
          <c:layoutTarget val="inner"/>
          <c:xMode val="edge"/>
          <c:yMode val="edge"/>
          <c:x val="3.8805853076615243E-2"/>
          <c:y val="8.4166691759426357E-2"/>
          <c:w val="0.7607672862613486"/>
          <c:h val="0.82085846866922063"/>
        </c:manualLayout>
      </c:layout>
      <c:lineChart>
        <c:grouping val="standard"/>
        <c:ser>
          <c:idx val="1"/>
          <c:order val="0"/>
          <c:tx>
            <c:v>Absolute Cabling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</c:spPr>
          </c:marker>
          <c:dLbls>
            <c:dLbl>
              <c:idx val="5"/>
              <c:layout>
                <c:manualLayout>
                  <c:x val="-1.8674136321195155E-2"/>
                  <c:y val="3.3860045146726886E-2"/>
                </c:manualLayout>
              </c:layout>
              <c:showVal val="1"/>
            </c:dLbl>
            <c:dLbl>
              <c:idx val="6"/>
              <c:layout>
                <c:manualLayout>
                  <c:x val="-1.1671335200746979E-2"/>
                  <c:y val="3.0097521669836418E-2"/>
                </c:manualLayout>
              </c:layout>
              <c:showVal val="1"/>
            </c:dLbl>
            <c:dLbl>
              <c:idx val="7"/>
              <c:layout>
                <c:manualLayout>
                  <c:x val="-1.633986928104578E-2"/>
                  <c:y val="3.3860045146726851E-2"/>
                </c:manualLayout>
              </c:layout>
              <c:showVal val="1"/>
            </c:dLbl>
            <c:dLbl>
              <c:idx val="8"/>
              <c:layout>
                <c:manualLayout>
                  <c:x val="-1.4005602240896361E-2"/>
                  <c:y val="3.7621976146886865E-2"/>
                </c:manualLayout>
              </c:layout>
              <c:showVal val="1"/>
            </c:dLbl>
            <c:dLbl>
              <c:idx val="9"/>
              <c:layout>
                <c:manualLayout>
                  <c:x val="-2.5676937441643417E-2"/>
                  <c:y val="3.762227238525213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Sheet1!$A$3:$A$12</c:f>
              <c:numCache>
                <c:formatCode>General</c:formatCode>
                <c:ptCount val="10"/>
                <c:pt idx="0">
                  <c:v>0.2</c:v>
                </c:pt>
                <c:pt idx="1">
                  <c:v>0.4</c:v>
                </c:pt>
                <c:pt idx="2">
                  <c:v>0.60000000000000064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7.2</c:v>
                </c:pt>
                <c:pt idx="1">
                  <c:v>10.4</c:v>
                </c:pt>
                <c:pt idx="2">
                  <c:v>13.6</c:v>
                </c:pt>
                <c:pt idx="3">
                  <c:v>16.8</c:v>
                </c:pt>
                <c:pt idx="4">
                  <c:v>20</c:v>
                </c:pt>
                <c:pt idx="5">
                  <c:v>23.2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</c:numCache>
            </c:numRef>
          </c:val>
        </c:ser>
        <c:marker val="1"/>
        <c:axId val="53816320"/>
        <c:axId val="55715712"/>
      </c:lineChart>
      <c:catAx>
        <c:axId val="53816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rgbClr val="FFFF00"/>
                </a:solidFill>
              </a:defRPr>
            </a:pPr>
            <a:endParaRPr lang="en-US"/>
          </a:p>
        </c:txPr>
        <c:crossAx val="55715712"/>
        <c:crosses val="autoZero"/>
        <c:auto val="1"/>
        <c:lblAlgn val="ctr"/>
        <c:lblOffset val="100"/>
      </c:catAx>
      <c:valAx>
        <c:axId val="55715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0">
                <a:solidFill>
                  <a:srgbClr val="FFFF00"/>
                </a:solidFill>
              </a:defRPr>
            </a:pPr>
            <a:endParaRPr lang="en-US"/>
          </a:p>
        </c:txPr>
        <c:crossAx val="53816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Absolute</c:v>
          </c:tx>
          <c:spPr>
            <a:ln>
              <a:solidFill>
                <a:srgbClr val="FF0000"/>
              </a:solidFill>
            </a:ln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Sheet1!$A$3:$A$12</c:f>
              <c:numCache>
                <c:formatCode>General</c:formatCode>
                <c:ptCount val="10"/>
                <c:pt idx="0">
                  <c:v>0.2</c:v>
                </c:pt>
                <c:pt idx="1">
                  <c:v>0.4</c:v>
                </c:pt>
                <c:pt idx="2">
                  <c:v>0.60000000000000064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7.2</c:v>
                </c:pt>
                <c:pt idx="1">
                  <c:v>10.4</c:v>
                </c:pt>
                <c:pt idx="2">
                  <c:v>13.6</c:v>
                </c:pt>
                <c:pt idx="3">
                  <c:v>16.8</c:v>
                </c:pt>
                <c:pt idx="4">
                  <c:v>20</c:v>
                </c:pt>
                <c:pt idx="5">
                  <c:v>23.2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</c:numCache>
            </c:numRef>
          </c:val>
        </c:ser>
        <c:ser>
          <c:idx val="1"/>
          <c:order val="1"/>
          <c:tx>
            <c:v>Relative</c:v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</c:spPr>
          </c:marke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Sheet1!$A$3:$A$12</c:f>
              <c:numCache>
                <c:formatCode>General</c:formatCode>
                <c:ptCount val="10"/>
                <c:pt idx="0">
                  <c:v>0.2</c:v>
                </c:pt>
                <c:pt idx="1">
                  <c:v>0.4</c:v>
                </c:pt>
                <c:pt idx="2">
                  <c:v>0.60000000000000064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</c:numCache>
            </c:num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7.2</c:v>
                </c:pt>
                <c:pt idx="1">
                  <c:v>10.4</c:v>
                </c:pt>
                <c:pt idx="2">
                  <c:v>13.6</c:v>
                </c:pt>
                <c:pt idx="3">
                  <c:v>16.8</c:v>
                </c:pt>
                <c:pt idx="4">
                  <c:v>20</c:v>
                </c:pt>
                <c:pt idx="5">
                  <c:v>23.2</c:v>
                </c:pt>
                <c:pt idx="6">
                  <c:v>25.2</c:v>
                </c:pt>
                <c:pt idx="7">
                  <c:v>26.4</c:v>
                </c:pt>
                <c:pt idx="8">
                  <c:v>27.2</c:v>
                </c:pt>
                <c:pt idx="9">
                  <c:v>28</c:v>
                </c:pt>
              </c:numCache>
            </c:numRef>
          </c:val>
        </c:ser>
        <c:marker val="1"/>
        <c:axId val="53860224"/>
        <c:axId val="53861760"/>
      </c:lineChart>
      <c:catAx>
        <c:axId val="53860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FFFF00"/>
                </a:solidFill>
              </a:defRPr>
            </a:pPr>
            <a:endParaRPr lang="en-US"/>
          </a:p>
        </c:txPr>
        <c:crossAx val="53861760"/>
        <c:crosses val="autoZero"/>
        <c:auto val="1"/>
        <c:lblAlgn val="ctr"/>
        <c:lblOffset val="100"/>
      </c:catAx>
      <c:valAx>
        <c:axId val="53861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FFFF00"/>
                </a:solidFill>
              </a:defRPr>
            </a:pPr>
            <a:endParaRPr lang="en-US"/>
          </a:p>
        </c:txPr>
        <c:crossAx val="5386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99782135076264"/>
          <c:y val="0.44921658230221295"/>
          <c:w val="0.12510893246187371"/>
          <c:h val="0.19382874015748044"/>
        </c:manualLayout>
      </c:layout>
      <c:txPr>
        <a:bodyPr/>
        <a:lstStyle/>
        <a:p>
          <a:pPr>
            <a:defRPr sz="1600">
              <a:solidFill>
                <a:srgbClr val="FFFF00"/>
              </a:solidFill>
            </a:defRPr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E5ECA5CA-B144-4C8B-879B-A557BE8F68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42C0D6-17D0-4AA0-A9D9-B458A2E17AF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6F4B0-8DB1-4302-B94B-F5E5C6CC1EFF}" type="slidenum">
              <a:rPr lang="en-US"/>
              <a:pPr/>
              <a:t>22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F8E645-4544-4753-A1B6-9D09E79006EF}" type="slidenum">
              <a:rPr lang="en-US"/>
              <a:pPr/>
              <a:t>23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ECA5CA-B144-4C8B-879B-A557BE8F68E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02FB8-A02E-4E6C-9AAA-01EB9E886FA6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ECA5CA-B144-4C8B-879B-A557BE8F68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ECA5CA-B144-4C8B-879B-A557BE8F68E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88D6A7-B24F-4742-9C3E-74BAE8066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E2B81C-8474-4F16-B2F6-11E2C8296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60648A-2DB3-4F98-BEE5-0F4328BD3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9945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9945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EC22AD7-E8DC-4E89-A3AA-080AD542A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60E1AB-D6FB-48E2-9521-564AC566D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97A132-055F-4AFA-8877-C6D3DB29A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CE016F-7EB4-4310-BD12-8C789622C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2080F6-333B-4F14-AD5C-9C3A4D261F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083B18-ABBD-4D03-A67A-13C07230C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A2DE72-33F3-412F-B5BA-BEA58B977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371A0-029C-49DC-AE31-E9CE58EB6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99BC66-000C-4C6E-8157-5E3592AA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68011AD4-B490-46F6-9E7E-C36F8A277C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estigate.com/2010/11/13/u-s-building-next-powerful-supercomputers/ibm_supercomput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 preferRelativeResize="0">
            <a:picLocks noChangeArrowheads="1"/>
          </p:cNvPicPr>
          <p:nvPr/>
        </p:nvPicPr>
        <p:blipFill>
          <a:blip r:embed="rId2" cstate="print"/>
          <a:srcRect l="34053" t="34732" r="19095" b="17708"/>
          <a:stretch>
            <a:fillRect/>
          </a:stretch>
        </p:blipFill>
        <p:spPr bwMode="auto">
          <a:xfrm>
            <a:off x="0" y="-29845"/>
            <a:ext cx="10149840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258" y="808037"/>
            <a:ext cx="8569325" cy="1620837"/>
          </a:xfrm>
        </p:spPr>
        <p:txBody>
          <a:bodyPr/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  <a:t>Dragonfly Interconnect Topology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420" y="6980237"/>
            <a:ext cx="7239000" cy="579438"/>
          </a:xfrm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Emily 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Hastings	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Anda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Xu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Mentor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 David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Bunde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351" y="2789237"/>
            <a:ext cx="4783138" cy="3278443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Nodes are connected to routers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Routers are connected in groups of equal size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Fully connected within groups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“Virtual router”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Groups of routers are connected to each other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One edge between each pair of groups</a:t>
            </a:r>
          </a:p>
          <a:p>
            <a:pPr marL="431800" indent="-323850">
              <a:buClr>
                <a:schemeClr val="bg1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grpSp>
        <p:nvGrpSpPr>
          <p:cNvPr id="2" name="Group 51"/>
          <p:cNvGrpSpPr>
            <a:grpSpLocks noChangeAspect="1"/>
          </p:cNvGrpSpPr>
          <p:nvPr/>
        </p:nvGrpSpPr>
        <p:grpSpPr>
          <a:xfrm>
            <a:off x="4430712" y="2027237"/>
            <a:ext cx="1123106" cy="1295400"/>
            <a:chOff x="4491146" y="2027237"/>
            <a:chExt cx="1387366" cy="1600200"/>
          </a:xfrm>
        </p:grpSpPr>
        <p:grpSp>
          <p:nvGrpSpPr>
            <p:cNvPr id="3" name="Group 33"/>
            <p:cNvGrpSpPr>
              <a:grpSpLocks noChangeAspect="1"/>
            </p:cNvGrpSpPr>
            <p:nvPr/>
          </p:nvGrpSpPr>
          <p:grpSpPr>
            <a:xfrm>
              <a:off x="4583112" y="2027237"/>
              <a:ext cx="1181990" cy="1600200"/>
              <a:chOff x="11288712" y="2332037"/>
              <a:chExt cx="337711" cy="45720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11288712" y="2332037"/>
                <a:ext cx="337711" cy="457200"/>
                <a:chOff x="11288712" y="2332037"/>
                <a:chExt cx="337711" cy="457200"/>
              </a:xfrm>
            </p:grpSpPr>
            <p:sp>
              <p:nvSpPr>
                <p:cNvPr id="252" name="Rectangle 16"/>
                <p:cNvSpPr/>
                <p:nvPr/>
              </p:nvSpPr>
              <p:spPr bwMode="auto">
                <a:xfrm>
                  <a:off x="11297547" y="2514917"/>
                  <a:ext cx="320040" cy="2743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Router</a:t>
                  </a:r>
                </a:p>
              </p:txBody>
            </p:sp>
            <p:grpSp>
              <p:nvGrpSpPr>
                <p:cNvPr id="5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54" name="Oval 1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5" name="Oval 1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cxnSp>
            <p:nvCxnSpPr>
              <p:cNvPr id="250" name="Straight Connector 249"/>
              <p:cNvCxnSpPr>
                <a:stCxn id="229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32"/>
              <p:cNvCxnSpPr/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491146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2712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eft Arrow 48"/>
          <p:cNvSpPr/>
          <p:nvPr/>
        </p:nvSpPr>
        <p:spPr bwMode="auto">
          <a:xfrm flipH="1">
            <a:off x="5649912" y="2636837"/>
            <a:ext cx="990600" cy="4572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6" name="Group 88"/>
          <p:cNvGrpSpPr>
            <a:grpSpLocks noChangeAspect="1"/>
          </p:cNvGrpSpPr>
          <p:nvPr/>
        </p:nvGrpSpPr>
        <p:grpSpPr>
          <a:xfrm>
            <a:off x="6869112" y="2255837"/>
            <a:ext cx="2158511" cy="1143000"/>
            <a:chOff x="4880292" y="4541836"/>
            <a:chExt cx="3741419" cy="1981201"/>
          </a:xfrm>
        </p:grpSpPr>
        <p:grpSp>
          <p:nvGrpSpPr>
            <p:cNvPr id="7" name="Group 82"/>
            <p:cNvGrpSpPr/>
            <p:nvPr/>
          </p:nvGrpSpPr>
          <p:grpSpPr>
            <a:xfrm>
              <a:off x="4880292" y="4541836"/>
              <a:ext cx="3741419" cy="1981201"/>
              <a:chOff x="4612640" y="4389437"/>
              <a:chExt cx="3741419" cy="1981201"/>
            </a:xfrm>
          </p:grpSpPr>
          <p:sp>
            <p:nvSpPr>
              <p:cNvPr id="327" name="Rounded Rectangle 2"/>
              <p:cNvSpPr/>
              <p:nvPr/>
            </p:nvSpPr>
            <p:spPr bwMode="auto">
              <a:xfrm>
                <a:off x="4714729" y="4389437"/>
                <a:ext cx="3602181" cy="1981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8" name="Group 58"/>
              <p:cNvGrpSpPr/>
              <p:nvPr/>
            </p:nvGrpSpPr>
            <p:grpSpPr>
              <a:xfrm>
                <a:off x="4720360" y="4541837"/>
                <a:ext cx="3499862" cy="1080655"/>
                <a:chOff x="4278312" y="2103437"/>
                <a:chExt cx="1480711" cy="457200"/>
              </a:xfrm>
            </p:grpSpPr>
            <p:grpSp>
              <p:nvGrpSpPr>
                <p:cNvPr id="9" name="Group 33"/>
                <p:cNvGrpSpPr/>
                <p:nvPr/>
              </p:nvGrpSpPr>
              <p:grpSpPr>
                <a:xfrm>
                  <a:off x="4278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0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7" name="Rectangle 1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9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60" name="Oval 1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55" name="Straight Connector 354"/>
                  <p:cNvCxnSpPr>
                    <a:stCxn id="334" idx="4"/>
                    <a:endCxn id="327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2"/>
                  <p:cNvCxnSpPr>
                    <a:stCxn id="327" idx="0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34"/>
                <p:cNvGrpSpPr/>
                <p:nvPr/>
              </p:nvGrpSpPr>
              <p:grpSpPr>
                <a:xfrm>
                  <a:off x="4659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3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4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48" name="Straight Connector 347"/>
                  <p:cNvCxnSpPr>
                    <a:stCxn id="352" idx="4"/>
                    <a:endCxn id="350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>
                    <a:stCxn id="350" idx="0"/>
                    <a:endCxn id="353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42"/>
                <p:cNvGrpSpPr/>
                <p:nvPr/>
              </p:nvGrpSpPr>
              <p:grpSpPr>
                <a:xfrm>
                  <a:off x="5040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6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43" name="Rectangle 4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7" name="Group 343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45" name="Oval 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41" name="Straight Connector 44"/>
                  <p:cNvCxnSpPr/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45"/>
                  <p:cNvCxnSpPr>
                    <a:endCxn id="346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50"/>
                <p:cNvGrpSpPr/>
                <p:nvPr/>
              </p:nvGrpSpPr>
              <p:grpSpPr>
                <a:xfrm>
                  <a:off x="5421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34" name="Straight Connector 52"/>
                  <p:cNvCxnSpPr>
                    <a:stCxn id="338" idx="4"/>
                    <a:endCxn id="336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>
                    <a:stCxn id="336" idx="0"/>
                    <a:endCxn id="339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Freeform 74"/>
              <p:cNvSpPr/>
              <p:nvPr/>
            </p:nvSpPr>
            <p:spPr bwMode="auto">
              <a:xfrm>
                <a:off x="5349240" y="5638800"/>
                <a:ext cx="502920" cy="243840"/>
              </a:xfrm>
              <a:custGeom>
                <a:avLst/>
                <a:gdLst>
                  <a:gd name="connsiteX0" fmla="*/ 0 w 502920"/>
                  <a:gd name="connsiteY0" fmla="*/ 0 h 243840"/>
                  <a:gd name="connsiteX1" fmla="*/ 243840 w 502920"/>
                  <a:gd name="connsiteY1" fmla="*/ 243840 h 243840"/>
                  <a:gd name="connsiteX2" fmla="*/ 502920 w 502920"/>
                  <a:gd name="connsiteY2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243840">
                    <a:moveTo>
                      <a:pt x="0" y="0"/>
                    </a:moveTo>
                    <a:cubicBezTo>
                      <a:pt x="80010" y="121920"/>
                      <a:pt x="160020" y="243840"/>
                      <a:pt x="243840" y="243840"/>
                    </a:cubicBezTo>
                    <a:cubicBezTo>
                      <a:pt x="327660" y="243840"/>
                      <a:pt x="415290" y="121920"/>
                      <a:pt x="5029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6263640" y="5623560"/>
                <a:ext cx="487680" cy="246380"/>
              </a:xfrm>
              <a:custGeom>
                <a:avLst/>
                <a:gdLst>
                  <a:gd name="connsiteX0" fmla="*/ 0 w 487680"/>
                  <a:gd name="connsiteY0" fmla="*/ 0 h 246380"/>
                  <a:gd name="connsiteX1" fmla="*/ 243840 w 487680"/>
                  <a:gd name="connsiteY1" fmla="*/ 243840 h 246380"/>
                  <a:gd name="connsiteX2" fmla="*/ 487680 w 487680"/>
                  <a:gd name="connsiteY2" fmla="*/ 15240 h 24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7680" h="246380">
                    <a:moveTo>
                      <a:pt x="0" y="0"/>
                    </a:moveTo>
                    <a:cubicBezTo>
                      <a:pt x="81280" y="120650"/>
                      <a:pt x="162560" y="241300"/>
                      <a:pt x="243840" y="243840"/>
                    </a:cubicBezTo>
                    <a:cubicBezTo>
                      <a:pt x="325120" y="246380"/>
                      <a:pt x="406400" y="130810"/>
                      <a:pt x="4876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7162800" y="5623560"/>
                <a:ext cx="441960" cy="231140"/>
              </a:xfrm>
              <a:custGeom>
                <a:avLst/>
                <a:gdLst>
                  <a:gd name="connsiteX0" fmla="*/ 0 w 441960"/>
                  <a:gd name="connsiteY0" fmla="*/ 15240 h 231140"/>
                  <a:gd name="connsiteX1" fmla="*/ 213360 w 441960"/>
                  <a:gd name="connsiteY1" fmla="*/ 228600 h 231140"/>
                  <a:gd name="connsiteX2" fmla="*/ 441960 w 441960"/>
                  <a:gd name="connsiteY2" fmla="*/ 0 h 23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960" h="231140">
                    <a:moveTo>
                      <a:pt x="0" y="15240"/>
                    </a:moveTo>
                    <a:cubicBezTo>
                      <a:pt x="69850" y="123190"/>
                      <a:pt x="139700" y="231140"/>
                      <a:pt x="213360" y="228600"/>
                    </a:cubicBezTo>
                    <a:cubicBezTo>
                      <a:pt x="287020" y="226060"/>
                      <a:pt x="403860" y="33020"/>
                      <a:pt x="44196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5120640" y="5623560"/>
                <a:ext cx="1874520" cy="442277"/>
              </a:xfrm>
              <a:custGeom>
                <a:avLst/>
                <a:gdLst>
                  <a:gd name="connsiteX0" fmla="*/ 0 w 1874520"/>
                  <a:gd name="connsiteY0" fmla="*/ 0 h 586740"/>
                  <a:gd name="connsiteX1" fmla="*/ 548640 w 1874520"/>
                  <a:gd name="connsiteY1" fmla="*/ 502920 h 586740"/>
                  <a:gd name="connsiteX2" fmla="*/ 1584960 w 1874520"/>
                  <a:gd name="connsiteY2" fmla="*/ 502920 h 586740"/>
                  <a:gd name="connsiteX3" fmla="*/ 1874520 w 1874520"/>
                  <a:gd name="connsiteY3" fmla="*/ 0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4520" h="586740">
                    <a:moveTo>
                      <a:pt x="0" y="0"/>
                    </a:moveTo>
                    <a:cubicBezTo>
                      <a:pt x="142240" y="209550"/>
                      <a:pt x="284480" y="419100"/>
                      <a:pt x="548640" y="502920"/>
                    </a:cubicBezTo>
                    <a:cubicBezTo>
                      <a:pt x="812800" y="586740"/>
                      <a:pt x="1363980" y="586740"/>
                      <a:pt x="1584960" y="502920"/>
                    </a:cubicBezTo>
                    <a:cubicBezTo>
                      <a:pt x="1805940" y="419100"/>
                      <a:pt x="1840230" y="209550"/>
                      <a:pt x="18745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6096000" y="5608320"/>
                <a:ext cx="1645920" cy="533717"/>
              </a:xfrm>
              <a:custGeom>
                <a:avLst/>
                <a:gdLst>
                  <a:gd name="connsiteX0" fmla="*/ 0 w 1645920"/>
                  <a:gd name="connsiteY0" fmla="*/ 0 h 728980"/>
                  <a:gd name="connsiteX1" fmla="*/ 548640 w 1645920"/>
                  <a:gd name="connsiteY1" fmla="*/ 640080 h 728980"/>
                  <a:gd name="connsiteX2" fmla="*/ 1432560 w 1645920"/>
                  <a:gd name="connsiteY2" fmla="*/ 533400 h 728980"/>
                  <a:gd name="connsiteX3" fmla="*/ 1645920 w 1645920"/>
                  <a:gd name="connsiteY3" fmla="*/ 15240 h 72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728980">
                    <a:moveTo>
                      <a:pt x="0" y="0"/>
                    </a:moveTo>
                    <a:cubicBezTo>
                      <a:pt x="154940" y="275590"/>
                      <a:pt x="309880" y="551180"/>
                      <a:pt x="548640" y="640080"/>
                    </a:cubicBezTo>
                    <a:cubicBezTo>
                      <a:pt x="787400" y="728980"/>
                      <a:pt x="1249680" y="637540"/>
                      <a:pt x="1432560" y="533400"/>
                    </a:cubicBezTo>
                    <a:cubicBezTo>
                      <a:pt x="1615440" y="429260"/>
                      <a:pt x="1630680" y="222250"/>
                      <a:pt x="164592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4612640" y="5623559"/>
                <a:ext cx="3741419" cy="670878"/>
              </a:xfrm>
              <a:custGeom>
                <a:avLst/>
                <a:gdLst>
                  <a:gd name="connsiteX0" fmla="*/ 294640 w 3741420"/>
                  <a:gd name="connsiteY0" fmla="*/ 0 h 815340"/>
                  <a:gd name="connsiteX1" fmla="*/ 492760 w 3741420"/>
                  <a:gd name="connsiteY1" fmla="*/ 701040 h 815340"/>
                  <a:gd name="connsiteX2" fmla="*/ 3251200 w 3741420"/>
                  <a:gd name="connsiteY2" fmla="*/ 685800 h 815340"/>
                  <a:gd name="connsiteX3" fmla="*/ 3434080 w 3741420"/>
                  <a:gd name="connsiteY3" fmla="*/ 1524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1420" h="815340">
                    <a:moveTo>
                      <a:pt x="294640" y="0"/>
                    </a:moveTo>
                    <a:cubicBezTo>
                      <a:pt x="147320" y="293370"/>
                      <a:pt x="0" y="586740"/>
                      <a:pt x="492760" y="701040"/>
                    </a:cubicBezTo>
                    <a:cubicBezTo>
                      <a:pt x="985520" y="815340"/>
                      <a:pt x="2760980" y="800100"/>
                      <a:pt x="3251200" y="685800"/>
                    </a:cubicBezTo>
                    <a:cubicBezTo>
                      <a:pt x="3741420" y="571500"/>
                      <a:pt x="3403600" y="127000"/>
                      <a:pt x="34340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964112" y="5191753"/>
              <a:ext cx="838199" cy="52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8351" y="5191753"/>
              <a:ext cx="838199" cy="4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72593" y="5191753"/>
              <a:ext cx="838199" cy="4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76832" y="5191753"/>
              <a:ext cx="838199" cy="48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421" name="Group 420"/>
          <p:cNvGrpSpPr>
            <a:grpSpLocks noChangeAspect="1"/>
          </p:cNvGrpSpPr>
          <p:nvPr/>
        </p:nvGrpSpPr>
        <p:grpSpPr>
          <a:xfrm>
            <a:off x="4887912" y="3856037"/>
            <a:ext cx="4870173" cy="3429000"/>
            <a:chOff x="1304131" y="1951037"/>
            <a:chExt cx="7467600" cy="5257800"/>
          </a:xfrm>
        </p:grpSpPr>
        <p:grpSp>
          <p:nvGrpSpPr>
            <p:cNvPr id="422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71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707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708" name="Group 158"/>
                <p:cNvGrpSpPr/>
                <p:nvPr/>
              </p:nvGrpSpPr>
              <p:grpSpPr>
                <a:xfrm flipV="1">
                  <a:off x="53451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70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3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37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3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3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40" name="Oval 73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6" name="Straight Connector 186"/>
                    <p:cNvCxnSpPr>
                      <a:endCxn id="74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27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30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3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32" name="Oval 73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33" name="Oval 73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28" name="Straight Connector 727"/>
                    <p:cNvCxnSpPr>
                      <a:stCxn id="73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9" name="Straight Connector 728"/>
                    <p:cNvCxnSpPr>
                      <a:endCxn id="73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2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23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25" name="Oval 72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26" name="Oval 17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21" name="Straight Connector 720"/>
                    <p:cNvCxnSpPr>
                      <a:stCxn id="72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72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12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1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16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18" name="Oval 7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9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14" name="Straight Connector 713"/>
                    <p:cNvCxnSpPr>
                      <a:stCxn id="7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5" name="Straight Connector 71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72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673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74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7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0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03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0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06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0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2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3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96" name="Rectangle 69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9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98" name="Oval 69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99" name="Oval 69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94" name="Straight Connector 693"/>
                    <p:cNvCxnSpPr>
                      <a:stCxn id="698" idx="4"/>
                      <a:endCxn id="69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>
                      <a:stCxn id="696" idx="0"/>
                      <a:endCxn id="69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8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9" name="Rectangle 68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9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91" name="Oval 69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92" name="Oval 69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87" name="Straight Connector 686"/>
                    <p:cNvCxnSpPr>
                      <a:stCxn id="691" idx="4"/>
                      <a:endCxn id="6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8" name="Straight Connector 687"/>
                    <p:cNvCxnSpPr>
                      <a:stCxn id="689" idx="0"/>
                      <a:endCxn id="6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2" name="Rectangle 68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84" name="Oval 68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85" name="Oval 68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80" name="Straight Connector 679"/>
                    <p:cNvCxnSpPr>
                      <a:stCxn id="684" idx="4"/>
                      <a:endCxn id="6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>
                      <a:stCxn id="682" idx="0"/>
                      <a:endCxn id="6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23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566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637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38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3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6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6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6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70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5" name="Straight Connector 664"/>
                    <p:cNvCxnSpPr>
                      <a:stCxn id="644" idx="4"/>
                      <a:endCxn id="63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32"/>
                    <p:cNvCxnSpPr>
                      <a:stCxn id="637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5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60" name="Rectangle 65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6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62" name="Oval 66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63" name="Oval 66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58" name="Straight Connector 657"/>
                    <p:cNvCxnSpPr>
                      <a:stCxn id="662" idx="4"/>
                      <a:endCxn id="66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Straight Connector 658"/>
                    <p:cNvCxnSpPr>
                      <a:stCxn id="660" idx="0"/>
                      <a:endCxn id="66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5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53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5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55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56" name="Oval 65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51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45"/>
                    <p:cNvCxnSpPr>
                      <a:endCxn id="65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2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4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46" name="Rectangle 64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48" name="Oval 64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49" name="Oval 64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44" name="Straight Connector 52"/>
                    <p:cNvCxnSpPr>
                      <a:stCxn id="648" idx="4"/>
                      <a:endCxn id="64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5" name="Straight Connector 644"/>
                    <p:cNvCxnSpPr>
                      <a:stCxn id="646" idx="0"/>
                      <a:endCxn id="64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67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603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04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0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33" name="Rectangle 6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3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36" name="Oval 6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31" name="Straight Connector 24"/>
                    <p:cNvCxnSpPr>
                      <a:endCxn id="6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2" name="Straight Connector 631"/>
                    <p:cNvCxnSpPr>
                      <a:stCxn id="633" idx="0"/>
                      <a:endCxn id="6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23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26" name="Rectangle 62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2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28" name="Oval 62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29" name="Oval 62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24" name="Straight Connector 623"/>
                    <p:cNvCxnSpPr>
                      <a:stCxn id="628" idx="4"/>
                      <a:endCxn id="62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5" name="Straight Connector 624"/>
                    <p:cNvCxnSpPr>
                      <a:stCxn id="626" idx="0"/>
                      <a:endCxn id="62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1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19" name="Rectangle 61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2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21" name="Oval 62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22" name="Oval 62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17" name="Straight Connector 616"/>
                    <p:cNvCxnSpPr>
                      <a:stCxn id="621" idx="4"/>
                      <a:endCxn id="61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8" name="Straight Connector 617"/>
                    <p:cNvCxnSpPr>
                      <a:stCxn id="619" idx="0"/>
                      <a:endCxn id="62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0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12" name="Rectangle 61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1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14" name="Oval 61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15" name="Oval 61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10" name="Straight Connector 609"/>
                    <p:cNvCxnSpPr>
                      <a:stCxn id="614" idx="4"/>
                      <a:endCxn id="61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Straight Connector 610"/>
                    <p:cNvCxnSpPr>
                      <a:stCxn id="612" idx="0"/>
                      <a:endCxn id="61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68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569" name="Rounded Rectangle 56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7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57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99" name="Rectangle 5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60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602" name="Oval 6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97" name="Straight Connector 24"/>
                    <p:cNvCxnSpPr>
                      <a:endCxn id="5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597"/>
                    <p:cNvCxnSpPr>
                      <a:stCxn id="599" idx="0"/>
                      <a:endCxn id="6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2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89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92" name="Rectangle 59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9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94" name="Oval 59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95" name="Oval 59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90" name="Straight Connector 589"/>
                    <p:cNvCxnSpPr>
                      <a:stCxn id="594" idx="4"/>
                      <a:endCxn id="59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>
                      <a:stCxn id="592" idx="0"/>
                      <a:endCxn id="59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8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85" name="Rectangle 58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86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87" name="Oval 58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8" name="Oval 58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83" name="Straight Connector 582"/>
                    <p:cNvCxnSpPr>
                      <a:stCxn id="587" idx="4"/>
                      <a:endCxn id="58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4" name="Straight Connector 583"/>
                    <p:cNvCxnSpPr>
                      <a:stCxn id="585" idx="0"/>
                      <a:endCxn id="58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7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78" name="Rectangle 57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7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80" name="Oval 57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1" name="Oval 58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76" name="Straight Connector 575"/>
                    <p:cNvCxnSpPr>
                      <a:stCxn id="580" idx="4"/>
                      <a:endCxn id="57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>
                      <a:stCxn id="578" idx="0"/>
                      <a:endCxn id="58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24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496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532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33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53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5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62" name="Rectangle 56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64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65" name="Oval 56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60" name="Straight Connector 24"/>
                    <p:cNvCxnSpPr>
                      <a:endCxn id="56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>
                      <a:stCxn id="562" idx="0"/>
                      <a:endCxn id="56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52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5" name="Rectangle 5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57" name="Oval 5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58" name="Oval 5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53" name="Straight Connector 552"/>
                    <p:cNvCxnSpPr>
                      <a:stCxn id="557" idx="4"/>
                      <a:endCxn id="5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4" name="Straight Connector 553"/>
                    <p:cNvCxnSpPr>
                      <a:stCxn id="555" idx="0"/>
                      <a:endCxn id="5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4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48" name="Rectangle 54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50" name="Oval 54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51" name="Oval 55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46" name="Straight Connector 545"/>
                    <p:cNvCxnSpPr>
                      <a:stCxn id="550" idx="4"/>
                      <a:endCxn id="5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7" name="Straight Connector 546"/>
                    <p:cNvCxnSpPr>
                      <a:stCxn id="548" idx="0"/>
                      <a:endCxn id="5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7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3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41" name="Rectangle 54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4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43" name="Oval 54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44" name="Oval 54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9" name="Straight Connector 538"/>
                    <p:cNvCxnSpPr>
                      <a:stCxn id="543" idx="4"/>
                      <a:endCxn id="5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Straight Connector 539"/>
                    <p:cNvCxnSpPr>
                      <a:stCxn id="541" idx="0"/>
                      <a:endCxn id="5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97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498" name="Rounded Rectangle 497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499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500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28" name="Rectangle 52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3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31" name="Oval 53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26" name="Straight Connector 24"/>
                    <p:cNvCxnSpPr>
                      <a:endCxn id="52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>
                      <a:stCxn id="528" idx="0"/>
                      <a:endCxn id="53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18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21" name="Rectangle 5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2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23" name="Oval 52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24" name="Oval 5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19" name="Straight Connector 518"/>
                    <p:cNvCxnSpPr>
                      <a:stCxn id="523" idx="4"/>
                      <a:endCxn id="5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519"/>
                    <p:cNvCxnSpPr>
                      <a:stCxn id="521" idx="0"/>
                      <a:endCxn id="5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1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14" name="Rectangle 5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15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16" name="Oval 5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7" name="Oval 5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12" name="Straight Connector 511"/>
                    <p:cNvCxnSpPr>
                      <a:stCxn id="516" idx="4"/>
                      <a:endCxn id="5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3" name="Straight Connector 512"/>
                    <p:cNvCxnSpPr>
                      <a:stCxn id="514" idx="0"/>
                      <a:endCxn id="5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07" name="Rectangle 5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9" name="Oval 5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0" name="Oval 5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05" name="Straight Connector 504"/>
                    <p:cNvCxnSpPr>
                      <a:stCxn id="509" idx="4"/>
                      <a:endCxn id="5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6" name="Straight Connector 505"/>
                    <p:cNvCxnSpPr>
                      <a:stCxn id="507" idx="0"/>
                      <a:endCxn id="5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25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426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462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46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46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92" name="Rectangle 49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9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4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95" name="Oval 49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90" name="Straight Connector 24"/>
                    <p:cNvCxnSpPr>
                      <a:endCxn id="49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1" name="Straight Connector 490"/>
                    <p:cNvCxnSpPr>
                      <a:stCxn id="492" idx="0"/>
                      <a:endCxn id="49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82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5" name="Rectangle 48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87" name="Oval 48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88" name="Oval 48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83" name="Straight Connector 482"/>
                    <p:cNvCxnSpPr>
                      <a:stCxn id="487" idx="4"/>
                      <a:endCxn id="48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4" name="Straight Connector 483"/>
                    <p:cNvCxnSpPr>
                      <a:stCxn id="485" idx="0"/>
                      <a:endCxn id="48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7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8" name="Rectangle 47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7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80" name="Oval 47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81" name="Oval 48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76" name="Straight Connector 475"/>
                    <p:cNvCxnSpPr>
                      <a:stCxn id="480" idx="4"/>
                      <a:endCxn id="47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/>
                    <p:cNvCxnSpPr>
                      <a:stCxn id="478" idx="0"/>
                      <a:endCxn id="48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7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1" name="Rectangle 47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73" name="Oval 47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74" name="Oval 47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9" name="Straight Connector 468"/>
                    <p:cNvCxnSpPr>
                      <a:stCxn id="473" idx="4"/>
                      <a:endCxn id="47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469"/>
                    <p:cNvCxnSpPr>
                      <a:stCxn id="471" idx="0"/>
                      <a:endCxn id="47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27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428" name="Rounded Rectangle 427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429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430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5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58" name="Rectangle 45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6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61" name="Oval 46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6" name="Straight Connector 24"/>
                    <p:cNvCxnSpPr>
                      <a:endCxn id="45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Connector 456"/>
                    <p:cNvCxnSpPr>
                      <a:stCxn id="458" idx="0"/>
                      <a:endCxn id="46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8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51" name="Rectangle 45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53" name="Oval 45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54" name="Oval 45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49" name="Straight Connector 448"/>
                    <p:cNvCxnSpPr>
                      <a:stCxn id="453" idx="4"/>
                      <a:endCxn id="45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0" name="Straight Connector 449"/>
                    <p:cNvCxnSpPr>
                      <a:stCxn id="451" idx="0"/>
                      <a:endCxn id="45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44" name="Rectangle 44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45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46" name="Oval 44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7" name="Oval 44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42" name="Straight Connector 441"/>
                    <p:cNvCxnSpPr>
                      <a:stCxn id="446" idx="4"/>
                      <a:endCxn id="44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/>
                    <p:cNvCxnSpPr>
                      <a:stCxn id="444" idx="0"/>
                      <a:endCxn id="44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3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37" name="Rectangle 43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3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9" name="Oval 43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0" name="Oval 43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35" name="Straight Connector 434"/>
                    <p:cNvCxnSpPr>
                      <a:stCxn id="439" idx="4"/>
                      <a:endCxn id="43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/>
                    <p:cNvCxnSpPr>
                      <a:stCxn id="437" idx="0"/>
                      <a:endCxn id="44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768" name="TextBox 767"/>
          <p:cNvSpPr txBox="1"/>
          <p:nvPr/>
        </p:nvSpPr>
        <p:spPr>
          <a:xfrm>
            <a:off x="6869112" y="1953472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1" name="Bent Arrow 770"/>
          <p:cNvSpPr/>
          <p:nvPr/>
        </p:nvSpPr>
        <p:spPr bwMode="auto">
          <a:xfrm rot="5963481">
            <a:off x="8548824" y="3089842"/>
            <a:ext cx="1771791" cy="8763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3" name="TextBox 772"/>
          <p:cNvSpPr txBox="1"/>
          <p:nvPr/>
        </p:nvSpPr>
        <p:spPr>
          <a:xfrm>
            <a:off x="8164512" y="7056437"/>
            <a:ext cx="2133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Dragonfly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74" name="Freeform 773"/>
          <p:cNvSpPr/>
          <p:nvPr/>
        </p:nvSpPr>
        <p:spPr bwMode="auto">
          <a:xfrm>
            <a:off x="6050280" y="4404360"/>
            <a:ext cx="944880" cy="378460"/>
          </a:xfrm>
          <a:custGeom>
            <a:avLst/>
            <a:gdLst>
              <a:gd name="connsiteX0" fmla="*/ 944880 w 944880"/>
              <a:gd name="connsiteY0" fmla="*/ 0 h 378460"/>
              <a:gd name="connsiteX1" fmla="*/ 502920 w 944880"/>
              <a:gd name="connsiteY1" fmla="*/ 350520 h 378460"/>
              <a:gd name="connsiteX2" fmla="*/ 0 w 944880"/>
              <a:gd name="connsiteY2" fmla="*/ 167640 h 37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78460">
                <a:moveTo>
                  <a:pt x="944880" y="0"/>
                </a:moveTo>
                <a:cubicBezTo>
                  <a:pt x="802640" y="161290"/>
                  <a:pt x="660400" y="322580"/>
                  <a:pt x="502920" y="350520"/>
                </a:cubicBezTo>
                <a:cubicBezTo>
                  <a:pt x="345440" y="378460"/>
                  <a:pt x="172720" y="273050"/>
                  <a:pt x="0" y="1676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5" name="Freeform 774"/>
          <p:cNvSpPr/>
          <p:nvPr/>
        </p:nvSpPr>
        <p:spPr bwMode="auto">
          <a:xfrm>
            <a:off x="5455920" y="4389120"/>
            <a:ext cx="1706880" cy="894080"/>
          </a:xfrm>
          <a:custGeom>
            <a:avLst/>
            <a:gdLst>
              <a:gd name="connsiteX0" fmla="*/ 1706880 w 1706880"/>
              <a:gd name="connsiteY0" fmla="*/ 0 h 894080"/>
              <a:gd name="connsiteX1" fmla="*/ 1143000 w 1706880"/>
              <a:gd name="connsiteY1" fmla="*/ 746760 h 894080"/>
              <a:gd name="connsiteX2" fmla="*/ 0 w 1706880"/>
              <a:gd name="connsiteY2" fmla="*/ 883920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6880" h="894080">
                <a:moveTo>
                  <a:pt x="1706880" y="0"/>
                </a:moveTo>
                <a:cubicBezTo>
                  <a:pt x="1567180" y="299720"/>
                  <a:pt x="1427480" y="599440"/>
                  <a:pt x="1143000" y="746760"/>
                </a:cubicBezTo>
                <a:cubicBezTo>
                  <a:pt x="858520" y="894080"/>
                  <a:pt x="429260" y="889000"/>
                  <a:pt x="0" y="8839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6" name="Freeform 775"/>
          <p:cNvSpPr/>
          <p:nvPr/>
        </p:nvSpPr>
        <p:spPr bwMode="auto">
          <a:xfrm>
            <a:off x="5654040" y="4389120"/>
            <a:ext cx="1584960" cy="1905000"/>
          </a:xfrm>
          <a:custGeom>
            <a:avLst/>
            <a:gdLst>
              <a:gd name="connsiteX0" fmla="*/ 1584960 w 1584960"/>
              <a:gd name="connsiteY0" fmla="*/ 0 h 1905000"/>
              <a:gd name="connsiteX1" fmla="*/ 1127760 w 1584960"/>
              <a:gd name="connsiteY1" fmla="*/ 1219200 h 1905000"/>
              <a:gd name="connsiteX2" fmla="*/ 0 w 1584960"/>
              <a:gd name="connsiteY2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960" h="1905000">
                <a:moveTo>
                  <a:pt x="1584960" y="0"/>
                </a:moveTo>
                <a:cubicBezTo>
                  <a:pt x="1488440" y="450850"/>
                  <a:pt x="1391920" y="901700"/>
                  <a:pt x="1127760" y="1219200"/>
                </a:cubicBezTo>
                <a:cubicBezTo>
                  <a:pt x="863600" y="1536700"/>
                  <a:pt x="431800" y="1720850"/>
                  <a:pt x="0" y="19050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7" name="Freeform 776"/>
          <p:cNvSpPr/>
          <p:nvPr/>
        </p:nvSpPr>
        <p:spPr bwMode="auto">
          <a:xfrm>
            <a:off x="6537960" y="4389120"/>
            <a:ext cx="777240" cy="2331720"/>
          </a:xfrm>
          <a:custGeom>
            <a:avLst/>
            <a:gdLst>
              <a:gd name="connsiteX0" fmla="*/ 777240 w 777240"/>
              <a:gd name="connsiteY0" fmla="*/ 0 h 2331720"/>
              <a:gd name="connsiteX1" fmla="*/ 502920 w 777240"/>
              <a:gd name="connsiteY1" fmla="*/ 1752600 h 2331720"/>
              <a:gd name="connsiteX2" fmla="*/ 0 w 777240"/>
              <a:gd name="connsiteY2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" h="2331720">
                <a:moveTo>
                  <a:pt x="777240" y="0"/>
                </a:moveTo>
                <a:cubicBezTo>
                  <a:pt x="704850" y="681990"/>
                  <a:pt x="632460" y="1363980"/>
                  <a:pt x="502920" y="1752600"/>
                </a:cubicBezTo>
                <a:cubicBezTo>
                  <a:pt x="373380" y="2141220"/>
                  <a:pt x="186690" y="2236470"/>
                  <a:pt x="0" y="23317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8" name="Freeform 777"/>
          <p:cNvSpPr/>
          <p:nvPr/>
        </p:nvSpPr>
        <p:spPr bwMode="auto">
          <a:xfrm>
            <a:off x="7376160" y="4404360"/>
            <a:ext cx="502920" cy="2352040"/>
          </a:xfrm>
          <a:custGeom>
            <a:avLst/>
            <a:gdLst>
              <a:gd name="connsiteX0" fmla="*/ 0 w 502920"/>
              <a:gd name="connsiteY0" fmla="*/ 0 h 2352040"/>
              <a:gd name="connsiteX1" fmla="*/ 121920 w 502920"/>
              <a:gd name="connsiteY1" fmla="*/ 1965960 h 2352040"/>
              <a:gd name="connsiteX2" fmla="*/ 502920 w 502920"/>
              <a:gd name="connsiteY2" fmla="*/ 2316480 h 23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" h="2352040">
                <a:moveTo>
                  <a:pt x="0" y="0"/>
                </a:moveTo>
                <a:cubicBezTo>
                  <a:pt x="19050" y="789940"/>
                  <a:pt x="38100" y="1579880"/>
                  <a:pt x="121920" y="1965960"/>
                </a:cubicBezTo>
                <a:cubicBezTo>
                  <a:pt x="205740" y="2352040"/>
                  <a:pt x="502920" y="2316480"/>
                  <a:pt x="502920" y="231648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9" name="Freeform 778"/>
          <p:cNvSpPr/>
          <p:nvPr/>
        </p:nvSpPr>
        <p:spPr bwMode="auto">
          <a:xfrm>
            <a:off x="7513320" y="4419600"/>
            <a:ext cx="1356360" cy="2026920"/>
          </a:xfrm>
          <a:custGeom>
            <a:avLst/>
            <a:gdLst>
              <a:gd name="connsiteX0" fmla="*/ 0 w 1356360"/>
              <a:gd name="connsiteY0" fmla="*/ 0 h 2026920"/>
              <a:gd name="connsiteX1" fmla="*/ 609600 w 1356360"/>
              <a:gd name="connsiteY1" fmla="*/ 1584960 h 2026920"/>
              <a:gd name="connsiteX2" fmla="*/ 1356360 w 1356360"/>
              <a:gd name="connsiteY2" fmla="*/ 202692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360" h="2026920">
                <a:moveTo>
                  <a:pt x="0" y="0"/>
                </a:moveTo>
                <a:cubicBezTo>
                  <a:pt x="191770" y="623570"/>
                  <a:pt x="383540" y="1247140"/>
                  <a:pt x="609600" y="1584960"/>
                </a:cubicBezTo>
                <a:cubicBezTo>
                  <a:pt x="835660" y="1922780"/>
                  <a:pt x="1096010" y="1974850"/>
                  <a:pt x="1356360" y="20269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80" name="Freeform 779"/>
          <p:cNvSpPr/>
          <p:nvPr/>
        </p:nvSpPr>
        <p:spPr bwMode="auto">
          <a:xfrm>
            <a:off x="7574280" y="4389120"/>
            <a:ext cx="1630680" cy="1219200"/>
          </a:xfrm>
          <a:custGeom>
            <a:avLst/>
            <a:gdLst>
              <a:gd name="connsiteX0" fmla="*/ 0 w 1630680"/>
              <a:gd name="connsiteY0" fmla="*/ 0 h 1219200"/>
              <a:gd name="connsiteX1" fmla="*/ 716280 w 1630680"/>
              <a:gd name="connsiteY1" fmla="*/ 1021080 h 1219200"/>
              <a:gd name="connsiteX2" fmla="*/ 1630680 w 1630680"/>
              <a:gd name="connsiteY2" fmla="*/ 11887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680" h="1219200">
                <a:moveTo>
                  <a:pt x="0" y="0"/>
                </a:moveTo>
                <a:cubicBezTo>
                  <a:pt x="222250" y="411480"/>
                  <a:pt x="444500" y="822960"/>
                  <a:pt x="716280" y="1021080"/>
                </a:cubicBezTo>
                <a:cubicBezTo>
                  <a:pt x="988060" y="1219200"/>
                  <a:pt x="1309370" y="1203960"/>
                  <a:pt x="1630680" y="11887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81" name="Freeform 780"/>
          <p:cNvSpPr/>
          <p:nvPr/>
        </p:nvSpPr>
        <p:spPr bwMode="auto">
          <a:xfrm>
            <a:off x="7680960" y="4404360"/>
            <a:ext cx="1112520" cy="528320"/>
          </a:xfrm>
          <a:custGeom>
            <a:avLst/>
            <a:gdLst>
              <a:gd name="connsiteX0" fmla="*/ 0 w 1112520"/>
              <a:gd name="connsiteY0" fmla="*/ 0 h 528320"/>
              <a:gd name="connsiteX1" fmla="*/ 624840 w 1112520"/>
              <a:gd name="connsiteY1" fmla="*/ 487680 h 528320"/>
              <a:gd name="connsiteX2" fmla="*/ 1112520 w 1112520"/>
              <a:gd name="connsiteY2" fmla="*/ 24384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28320">
                <a:moveTo>
                  <a:pt x="0" y="0"/>
                </a:moveTo>
                <a:cubicBezTo>
                  <a:pt x="219710" y="223520"/>
                  <a:pt x="439420" y="447040"/>
                  <a:pt x="624840" y="487680"/>
                </a:cubicBezTo>
                <a:cubicBezTo>
                  <a:pt x="810260" y="528320"/>
                  <a:pt x="961390" y="386080"/>
                  <a:pt x="1112520" y="2438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82" name="TextBox 781"/>
          <p:cNvSpPr txBox="1"/>
          <p:nvPr/>
        </p:nvSpPr>
        <p:spPr>
          <a:xfrm>
            <a:off x="5497512" y="5286958"/>
            <a:ext cx="10668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Global channels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84" name="Straight Arrow Connector 783"/>
          <p:cNvCxnSpPr>
            <a:stCxn id="782" idx="3"/>
            <a:endCxn id="779" idx="1"/>
          </p:cNvCxnSpPr>
          <p:nvPr/>
        </p:nvCxnSpPr>
        <p:spPr bwMode="auto">
          <a:xfrm>
            <a:off x="6564312" y="5562098"/>
            <a:ext cx="1558608" cy="442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6" name="Straight Arrow Connector 785"/>
          <p:cNvCxnSpPr>
            <a:stCxn id="782" idx="3"/>
            <a:endCxn id="778" idx="1"/>
          </p:cNvCxnSpPr>
          <p:nvPr/>
        </p:nvCxnSpPr>
        <p:spPr bwMode="auto">
          <a:xfrm>
            <a:off x="6564312" y="5562098"/>
            <a:ext cx="933768" cy="8082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8" name="Straight Arrow Connector 787"/>
          <p:cNvCxnSpPr>
            <a:stCxn id="782" idx="3"/>
            <a:endCxn id="777" idx="1"/>
          </p:cNvCxnSpPr>
          <p:nvPr/>
        </p:nvCxnSpPr>
        <p:spPr bwMode="auto">
          <a:xfrm>
            <a:off x="6564312" y="5562098"/>
            <a:ext cx="476568" cy="5796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39" name="Group 438"/>
          <p:cNvGrpSpPr>
            <a:grpSpLocks noChangeAspect="1"/>
          </p:cNvGrpSpPr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43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433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9" name="Group 158"/>
                <p:cNvGrpSpPr/>
                <p:nvPr/>
              </p:nvGrpSpPr>
              <p:grpSpPr>
                <a:xfrm flipV="1">
                  <a:off x="53451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0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34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2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36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26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1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28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2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9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6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37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325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5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4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438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4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4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98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40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40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3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2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19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2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1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16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0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392112" y="2103437"/>
            <a:ext cx="3124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 nodes/router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4 routers/group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9 groups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163512" y="7056437"/>
            <a:ext cx="4191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*Cables not shown for clarity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" name="Group 438"/>
          <p:cNvGrpSpPr/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1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23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6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5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89" name="Group 290"/>
                <p:cNvGrpSpPr/>
                <p:nvPr/>
              </p:nvGrpSpPr>
              <p:grpSpPr>
                <a:xfrm>
                  <a:off x="1992312" y="2438705"/>
                  <a:ext cx="1480711" cy="502932"/>
                  <a:chOff x="4278312" y="2057705"/>
                  <a:chExt cx="1480711" cy="502932"/>
                </a:xfrm>
              </p:grpSpPr>
              <p:grpSp>
                <p:nvGrpSpPr>
                  <p:cNvPr id="1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34"/>
                  <p:cNvGrpSpPr/>
                  <p:nvPr/>
                </p:nvGrpSpPr>
                <p:grpSpPr>
                  <a:xfrm>
                    <a:off x="4660846" y="2057705"/>
                    <a:ext cx="336177" cy="502932"/>
                    <a:chOff x="11290246" y="2286305"/>
                    <a:chExt cx="336177" cy="502932"/>
                  </a:xfrm>
                </p:grpSpPr>
                <p:grpSp>
                  <p:nvGrpSpPr>
                    <p:cNvPr id="196" name="Group 309"/>
                    <p:cNvGrpSpPr/>
                    <p:nvPr/>
                  </p:nvGrpSpPr>
                  <p:grpSpPr>
                    <a:xfrm>
                      <a:off x="11290246" y="2286305"/>
                      <a:ext cx="336177" cy="502932"/>
                      <a:chOff x="11290246" y="2286305"/>
                      <a:chExt cx="336177" cy="502932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7" name="Group 19"/>
                      <p:cNvGrpSpPr/>
                      <p:nvPr/>
                    </p:nvGrpSpPr>
                    <p:grpSpPr>
                      <a:xfrm>
                        <a:off x="11290246" y="2286305"/>
                        <a:ext cx="336177" cy="182892"/>
                        <a:chOff x="11290246" y="2248205"/>
                        <a:chExt cx="336177" cy="182892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90246" y="2248205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7520397" flipH="1">
                      <a:off x="11412644" y="2448305"/>
                      <a:ext cx="13965" cy="87489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4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58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59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0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6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4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27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8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4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1839912" y="2027237"/>
            <a:ext cx="2209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this node…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7707312" y="7087469"/>
            <a:ext cx="1828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…to this node.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" name="Group 438"/>
          <p:cNvGrpSpPr/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1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23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6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5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89" name="Group 290"/>
                <p:cNvGrpSpPr/>
                <p:nvPr/>
              </p:nvGrpSpPr>
              <p:grpSpPr>
                <a:xfrm>
                  <a:off x="1992312" y="2438705"/>
                  <a:ext cx="1480711" cy="502932"/>
                  <a:chOff x="4278312" y="2057705"/>
                  <a:chExt cx="1480711" cy="502932"/>
                </a:xfrm>
              </p:grpSpPr>
              <p:grpSp>
                <p:nvGrpSpPr>
                  <p:cNvPr id="1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34"/>
                  <p:cNvGrpSpPr/>
                  <p:nvPr/>
                </p:nvGrpSpPr>
                <p:grpSpPr>
                  <a:xfrm>
                    <a:off x="4660846" y="2057705"/>
                    <a:ext cx="336177" cy="502932"/>
                    <a:chOff x="11290246" y="2286305"/>
                    <a:chExt cx="336177" cy="502932"/>
                  </a:xfrm>
                </p:grpSpPr>
                <p:grpSp>
                  <p:nvGrpSpPr>
                    <p:cNvPr id="196" name="Group 309"/>
                    <p:cNvGrpSpPr/>
                    <p:nvPr/>
                  </p:nvGrpSpPr>
                  <p:grpSpPr>
                    <a:xfrm>
                      <a:off x="11290246" y="2286305"/>
                      <a:ext cx="336177" cy="502932"/>
                      <a:chOff x="11290246" y="2286305"/>
                      <a:chExt cx="336177" cy="502932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7" name="Group 19"/>
                      <p:cNvGrpSpPr/>
                      <p:nvPr/>
                    </p:nvGrpSpPr>
                    <p:grpSpPr>
                      <a:xfrm>
                        <a:off x="11290246" y="2286305"/>
                        <a:ext cx="336177" cy="182892"/>
                        <a:chOff x="11290246" y="2248205"/>
                        <a:chExt cx="336177" cy="182892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90246" y="2248205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7520397" flipH="1">
                      <a:off x="11412644" y="2448305"/>
                      <a:ext cx="13965" cy="87489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4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58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59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0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6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4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27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8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4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1" name="Straight Connector 400"/>
          <p:cNvCxnSpPr/>
          <p:nvPr/>
        </p:nvCxnSpPr>
        <p:spPr bwMode="auto">
          <a:xfrm rot="16200000" flipH="1">
            <a:off x="3796416" y="3431504"/>
            <a:ext cx="3928213" cy="22548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2" name="TextBox 401"/>
          <p:cNvSpPr txBox="1"/>
          <p:nvPr/>
        </p:nvSpPr>
        <p:spPr>
          <a:xfrm>
            <a:off x="5878512" y="3752800"/>
            <a:ext cx="25146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groups are connected with a global channel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3" name="Left Arrow 402"/>
          <p:cNvSpPr/>
          <p:nvPr/>
        </p:nvSpPr>
        <p:spPr bwMode="auto">
          <a:xfrm>
            <a:off x="6107112" y="4618037"/>
            <a:ext cx="990600" cy="4572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" name="Group 438"/>
          <p:cNvGrpSpPr/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1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23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6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5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89" name="Group 290"/>
                <p:cNvGrpSpPr/>
                <p:nvPr/>
              </p:nvGrpSpPr>
              <p:grpSpPr>
                <a:xfrm>
                  <a:off x="1992312" y="2438705"/>
                  <a:ext cx="1480711" cy="502932"/>
                  <a:chOff x="4278312" y="2057705"/>
                  <a:chExt cx="1480711" cy="502932"/>
                </a:xfrm>
              </p:grpSpPr>
              <p:grpSp>
                <p:nvGrpSpPr>
                  <p:cNvPr id="1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34"/>
                  <p:cNvGrpSpPr/>
                  <p:nvPr/>
                </p:nvGrpSpPr>
                <p:grpSpPr>
                  <a:xfrm>
                    <a:off x="4660846" y="2057705"/>
                    <a:ext cx="336177" cy="502932"/>
                    <a:chOff x="11290246" y="2286305"/>
                    <a:chExt cx="336177" cy="502932"/>
                  </a:xfrm>
                </p:grpSpPr>
                <p:grpSp>
                  <p:nvGrpSpPr>
                    <p:cNvPr id="196" name="Group 309"/>
                    <p:cNvGrpSpPr/>
                    <p:nvPr/>
                  </p:nvGrpSpPr>
                  <p:grpSpPr>
                    <a:xfrm>
                      <a:off x="11290246" y="2286305"/>
                      <a:ext cx="336177" cy="502932"/>
                      <a:chOff x="11290246" y="2286305"/>
                      <a:chExt cx="336177" cy="502932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7" name="Group 19"/>
                      <p:cNvGrpSpPr/>
                      <p:nvPr/>
                    </p:nvGrpSpPr>
                    <p:grpSpPr>
                      <a:xfrm>
                        <a:off x="11290246" y="2286305"/>
                        <a:ext cx="336177" cy="182892"/>
                        <a:chOff x="11290246" y="2248205"/>
                        <a:chExt cx="336177" cy="182892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90246" y="2248205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7520397" flipH="1">
                      <a:off x="11412644" y="2448305"/>
                      <a:ext cx="13965" cy="87489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4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58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59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0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6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4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27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8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4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1" name="Straight Connector 400"/>
          <p:cNvCxnSpPr/>
          <p:nvPr/>
        </p:nvCxnSpPr>
        <p:spPr bwMode="auto">
          <a:xfrm rot="16200000" flipH="1">
            <a:off x="3796416" y="3431504"/>
            <a:ext cx="3928213" cy="22548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3" name="Left Arrow 402"/>
          <p:cNvSpPr/>
          <p:nvPr/>
        </p:nvSpPr>
        <p:spPr bwMode="auto">
          <a:xfrm rot="4985579">
            <a:off x="3801307" y="3108240"/>
            <a:ext cx="990600" cy="4572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4" name="Right Bracket 403"/>
          <p:cNvSpPr/>
          <p:nvPr/>
        </p:nvSpPr>
        <p:spPr bwMode="auto">
          <a:xfrm rot="4130914">
            <a:off x="4202583" y="2444319"/>
            <a:ext cx="67510" cy="700912"/>
          </a:xfrm>
          <a:prstGeom prst="rightBracke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3440112" y="3876166"/>
            <a:ext cx="190500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Travel to the appropriate router via local channels.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" name="Group 438"/>
          <p:cNvGrpSpPr/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1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23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6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5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89" name="Group 290"/>
                <p:cNvGrpSpPr/>
                <p:nvPr/>
              </p:nvGrpSpPr>
              <p:grpSpPr>
                <a:xfrm>
                  <a:off x="1992312" y="2438705"/>
                  <a:ext cx="1480711" cy="502932"/>
                  <a:chOff x="4278312" y="2057705"/>
                  <a:chExt cx="1480711" cy="502932"/>
                </a:xfrm>
              </p:grpSpPr>
              <p:grpSp>
                <p:nvGrpSpPr>
                  <p:cNvPr id="1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34"/>
                  <p:cNvGrpSpPr/>
                  <p:nvPr/>
                </p:nvGrpSpPr>
                <p:grpSpPr>
                  <a:xfrm>
                    <a:off x="4660846" y="2057705"/>
                    <a:ext cx="336177" cy="502932"/>
                    <a:chOff x="11290246" y="2286305"/>
                    <a:chExt cx="336177" cy="502932"/>
                  </a:xfrm>
                </p:grpSpPr>
                <p:grpSp>
                  <p:nvGrpSpPr>
                    <p:cNvPr id="196" name="Group 309"/>
                    <p:cNvGrpSpPr/>
                    <p:nvPr/>
                  </p:nvGrpSpPr>
                  <p:grpSpPr>
                    <a:xfrm>
                      <a:off x="11290246" y="2286305"/>
                      <a:ext cx="336177" cy="502932"/>
                      <a:chOff x="11290246" y="2286305"/>
                      <a:chExt cx="336177" cy="502932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7" name="Group 19"/>
                      <p:cNvGrpSpPr/>
                      <p:nvPr/>
                    </p:nvGrpSpPr>
                    <p:grpSpPr>
                      <a:xfrm>
                        <a:off x="11290246" y="2286305"/>
                        <a:ext cx="336177" cy="182892"/>
                        <a:chOff x="11290246" y="2248205"/>
                        <a:chExt cx="336177" cy="182892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90246" y="2248205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7520397" flipH="1">
                      <a:off x="11412644" y="2448305"/>
                      <a:ext cx="13965" cy="87489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4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58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59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0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6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4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27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8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4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1" name="Straight Connector 400"/>
          <p:cNvCxnSpPr/>
          <p:nvPr/>
        </p:nvCxnSpPr>
        <p:spPr bwMode="auto">
          <a:xfrm rot="16200000" flipH="1">
            <a:off x="3796416" y="3431504"/>
            <a:ext cx="3928213" cy="2254852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4" name="Right Bracket 403"/>
          <p:cNvSpPr/>
          <p:nvPr/>
        </p:nvSpPr>
        <p:spPr bwMode="auto">
          <a:xfrm rot="4130914">
            <a:off x="4202583" y="2444319"/>
            <a:ext cx="67510" cy="700912"/>
          </a:xfrm>
          <a:prstGeom prst="rightBracke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5649912" y="3934235"/>
            <a:ext cx="1905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Traverse the global edge.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8" name="Left Arrow 397"/>
          <p:cNvSpPr/>
          <p:nvPr/>
        </p:nvSpPr>
        <p:spPr bwMode="auto">
          <a:xfrm>
            <a:off x="6107112" y="4618037"/>
            <a:ext cx="990600" cy="4572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/>
              <a:t>A Simple Dragonfly</a:t>
            </a:r>
            <a:endParaRPr lang="en-US" dirty="0"/>
          </a:p>
        </p:txBody>
      </p:sp>
      <p:grpSp>
        <p:nvGrpSpPr>
          <p:cNvPr id="4" name="Group 438"/>
          <p:cNvGrpSpPr/>
          <p:nvPr/>
        </p:nvGrpSpPr>
        <p:grpSpPr>
          <a:xfrm>
            <a:off x="2373312" y="1951037"/>
            <a:ext cx="7467600" cy="5257800"/>
            <a:chOff x="1304131" y="1951037"/>
            <a:chExt cx="7467600" cy="5257800"/>
          </a:xfrm>
        </p:grpSpPr>
        <p:grpSp>
          <p:nvGrpSpPr>
            <p:cNvPr id="5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6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13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0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6" name="Straight Connector 24"/>
                    <p:cNvCxnSpPr>
                      <a:endCxn id="18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>
                      <a:stCxn id="188" idx="0"/>
                      <a:endCxn id="19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3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9" name="Straight Connector 178"/>
                    <p:cNvCxnSpPr>
                      <a:stCxn id="183" idx="4"/>
                      <a:endCxn id="18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>
                      <a:stCxn id="181" idx="0"/>
                      <a:endCxn id="18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23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2" name="Straight Connector 171"/>
                    <p:cNvCxnSpPr>
                      <a:stCxn id="176" idx="4"/>
                      <a:endCxn id="17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>
                      <a:stCxn id="174" idx="0"/>
                      <a:endCxn id="177" idx="4"/>
                    </p:cNvCxnSpPr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69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5" name="Straight Connector 164"/>
                    <p:cNvCxnSpPr>
                      <a:stCxn id="169" idx="4"/>
                      <a:endCxn id="16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>
                      <a:stCxn id="167" idx="0"/>
                      <a:endCxn id="17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9" name="Straight Connector 24"/>
                    <p:cNvCxnSpPr>
                      <a:endCxn id="22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219"/>
                    <p:cNvCxnSpPr>
                      <a:stCxn id="221" idx="0"/>
                      <a:endCxn id="22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14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16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12" name="Straight Connector 211"/>
                    <p:cNvCxnSpPr>
                      <a:stCxn id="216" idx="4"/>
                      <a:endCxn id="21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14" idx="0"/>
                      <a:endCxn id="21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7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9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05" name="Straight Connector 204"/>
                    <p:cNvCxnSpPr>
                      <a:stCxn id="209" idx="4"/>
                      <a:endCxn id="20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>
                      <a:stCxn id="207" idx="0"/>
                      <a:endCxn id="21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00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02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8" name="Straight Connector 197"/>
                    <p:cNvCxnSpPr>
                      <a:stCxn id="202" idx="4"/>
                      <a:endCxn id="20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>
                      <a:stCxn id="200" idx="0"/>
                      <a:endCxn id="20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6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" name="Straight Connector 24"/>
                    <p:cNvCxnSpPr>
                      <a:stCxn id="18" idx="4"/>
                      <a:endCxn id="1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>
                      <a:stCxn id="17" idx="0"/>
                      <a:endCxn id="1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" name="Straight Connector 36"/>
                    <p:cNvCxnSpPr>
                      <a:stCxn id="41" idx="4"/>
                      <a:endCxn id="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9" idx="0"/>
                      <a:endCxn id="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7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9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0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5" name="Straight Connector 44"/>
                    <p:cNvCxnSpPr>
                      <a:stCxn id="49" idx="4"/>
                      <a:endCxn id="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>
                      <a:stCxn id="47" idx="0"/>
                      <a:endCxn id="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5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52"/>
                    <p:cNvCxnSpPr>
                      <a:stCxn id="57" idx="4"/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5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89" name="Group 290"/>
                <p:cNvGrpSpPr/>
                <p:nvPr/>
              </p:nvGrpSpPr>
              <p:grpSpPr>
                <a:xfrm>
                  <a:off x="1992312" y="2438705"/>
                  <a:ext cx="1480711" cy="502932"/>
                  <a:chOff x="4278312" y="2057705"/>
                  <a:chExt cx="1480711" cy="502932"/>
                </a:xfrm>
              </p:grpSpPr>
              <p:grpSp>
                <p:nvGrpSpPr>
                  <p:cNvPr id="19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9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20" name="Rectangle 31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2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23" name="Oval 32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8" name="Straight Connector 24"/>
                    <p:cNvCxnSpPr>
                      <a:endCxn id="32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" name="Straight Connector 318"/>
                    <p:cNvCxnSpPr>
                      <a:stCxn id="320" idx="0"/>
                      <a:endCxn id="32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5" name="Group 34"/>
                  <p:cNvGrpSpPr/>
                  <p:nvPr/>
                </p:nvGrpSpPr>
                <p:grpSpPr>
                  <a:xfrm>
                    <a:off x="4660846" y="2057705"/>
                    <a:ext cx="336177" cy="502932"/>
                    <a:chOff x="11290246" y="2286305"/>
                    <a:chExt cx="336177" cy="502932"/>
                  </a:xfrm>
                </p:grpSpPr>
                <p:grpSp>
                  <p:nvGrpSpPr>
                    <p:cNvPr id="196" name="Group 309"/>
                    <p:cNvGrpSpPr/>
                    <p:nvPr/>
                  </p:nvGrpSpPr>
                  <p:grpSpPr>
                    <a:xfrm>
                      <a:off x="11290246" y="2286305"/>
                      <a:ext cx="336177" cy="502932"/>
                      <a:chOff x="11290246" y="2286305"/>
                      <a:chExt cx="336177" cy="502932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97" name="Group 19"/>
                      <p:cNvGrpSpPr/>
                      <p:nvPr/>
                    </p:nvGrpSpPr>
                    <p:grpSpPr>
                      <a:xfrm>
                        <a:off x="11290246" y="2286305"/>
                        <a:ext cx="336177" cy="182892"/>
                        <a:chOff x="11290246" y="2248205"/>
                        <a:chExt cx="336177" cy="182892"/>
                      </a:xfrm>
                    </p:grpSpPr>
                    <p:sp>
                      <p:nvSpPr>
                        <p:cNvPr id="315" name="Oval 314"/>
                        <p:cNvSpPr/>
                        <p:nvPr/>
                      </p:nvSpPr>
                      <p:spPr bwMode="auto">
                        <a:xfrm>
                          <a:off x="11290246" y="2248205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1" name="Straight Connector 310"/>
                    <p:cNvCxnSpPr>
                      <a:stCxn id="315" idx="4"/>
                      <a:endCxn id="313" idx="0"/>
                    </p:cNvCxnSpPr>
                    <p:nvPr/>
                  </p:nvCxnSpPr>
                  <p:spPr bwMode="auto">
                    <a:xfrm rot="17520397" flipH="1">
                      <a:off x="11412644" y="2448305"/>
                      <a:ext cx="13965" cy="87489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>
                      <a:stCxn id="313" idx="0"/>
                      <a:endCxn id="3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6" name="Rectangle 30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8" name="Oval 30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4" name="Straight Connector 303"/>
                    <p:cNvCxnSpPr>
                      <a:stCxn id="308" idx="4"/>
                      <a:endCxn id="30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>
                      <a:stCxn id="306" idx="0"/>
                      <a:endCxn id="30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1" name="Oval 30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2" name="Oval 30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7" name="Straight Connector 296"/>
                    <p:cNvCxnSpPr>
                      <a:stCxn id="301" idx="4"/>
                      <a:endCxn id="29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>
                      <a:stCxn id="299" idx="0"/>
                      <a:endCxn id="30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329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25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2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9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62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7" name="Straight Connector 24"/>
                    <p:cNvCxnSpPr>
                      <a:endCxn id="3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>
                      <a:stCxn id="359" idx="0"/>
                      <a:endCxn id="3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30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52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3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54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55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50" name="Straight Connector 349"/>
                    <p:cNvCxnSpPr>
                      <a:stCxn id="354" idx="4"/>
                      <a:endCxn id="35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>
                      <a:stCxn id="352" idx="0"/>
                      <a:endCxn id="35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5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4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7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8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43" name="Straight Connector 342"/>
                    <p:cNvCxnSpPr>
                      <a:stCxn id="347" idx="4"/>
                      <a:endCxn id="34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Straight Connector 343"/>
                    <p:cNvCxnSpPr>
                      <a:stCxn id="345" idx="0"/>
                      <a:endCxn id="34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38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40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41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36" name="Straight Connector 335"/>
                    <p:cNvCxnSpPr>
                      <a:stCxn id="340" idx="4"/>
                      <a:endCxn id="33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Straight Connector 336"/>
                    <p:cNvCxnSpPr>
                      <a:stCxn id="338" idx="0"/>
                      <a:endCxn id="34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258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59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0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6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85" name="Straight Connector 24"/>
                    <p:cNvCxnSpPr>
                      <a:endCxn id="2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>
                      <a:stCxn id="287" idx="0"/>
                      <a:endCxn id="2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0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77"/>
                    <p:cNvCxnSpPr>
                      <a:stCxn id="282" idx="4"/>
                      <a:endCxn id="2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>
                      <a:stCxn id="280" idx="0"/>
                      <a:endCxn id="2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70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63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64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3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36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4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95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94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9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7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2" name="Straight Connector 24"/>
                    <p:cNvCxnSpPr>
                      <a:endCxn id="39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4" idx="0"/>
                      <a:endCxn id="39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3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07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7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1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9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90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5" name="Straight Connector 384"/>
                    <p:cNvCxnSpPr>
                      <a:stCxn id="389" idx="4"/>
                      <a:endCxn id="38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6" name="Straight Connector 385"/>
                    <p:cNvCxnSpPr>
                      <a:stCxn id="387" idx="0"/>
                      <a:endCxn id="39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4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80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1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82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83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8" name="Straight Connector 377"/>
                    <p:cNvCxnSpPr>
                      <a:stCxn id="382" idx="4"/>
                      <a:endCxn id="38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Straight Connector 378"/>
                    <p:cNvCxnSpPr>
                      <a:stCxn id="380" idx="0"/>
                      <a:endCxn id="38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2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73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75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6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71" name="Straight Connector 370"/>
                    <p:cNvCxnSpPr>
                      <a:stCxn id="375" idx="4"/>
                      <a:endCxn id="3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>
                      <a:stCxn id="373" idx="0"/>
                      <a:endCxn id="3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327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328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3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31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4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5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7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2" name="Straight Connector 24"/>
                    <p:cNvCxnSpPr>
                      <a:endCxn id="254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>
                      <a:stCxn id="254" idx="0"/>
                      <a:endCxn id="25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35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7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3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9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5" name="Straight Connector 244"/>
                    <p:cNvCxnSpPr>
                      <a:stCxn id="249" idx="4"/>
                      <a:endCxn id="247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6" name="Straight Connector 245"/>
                    <p:cNvCxnSpPr>
                      <a:stCxn id="247" idx="0"/>
                      <a:endCxn id="25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4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0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4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2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8" name="Straight Connector 237"/>
                    <p:cNvCxnSpPr>
                      <a:stCxn id="242" idx="4"/>
                      <a:endCxn id="24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9" name="Straight Connector 238"/>
                    <p:cNvCxnSpPr>
                      <a:stCxn id="240" idx="0"/>
                      <a:endCxn id="24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3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56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3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0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5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6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1" name="Straight Connector 230"/>
                    <p:cNvCxnSpPr>
                      <a:stCxn id="235" idx="4"/>
                      <a:endCxn id="23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>
                      <a:stCxn id="233" idx="0"/>
                      <a:endCxn id="23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6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99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65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36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6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9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6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32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7" name="Straight Connector 24"/>
                    <p:cNvCxnSpPr>
                      <a:endCxn id="42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9" idx="0"/>
                      <a:endCxn id="43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70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22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7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24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25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20" name="Straight Connector 419"/>
                    <p:cNvCxnSpPr>
                      <a:stCxn id="424" idx="4"/>
                      <a:endCxn id="42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>
                      <a:stCxn id="422" idx="0"/>
                      <a:endCxn id="42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7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8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5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84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7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8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13" name="Straight Connector 412"/>
                    <p:cNvCxnSpPr>
                      <a:stCxn id="417" idx="4"/>
                      <a:endCxn id="41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3"/>
                    <p:cNvCxnSpPr>
                      <a:stCxn id="415" idx="0"/>
                      <a:endCxn id="41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8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91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08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9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10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11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06" name="Straight Connector 405"/>
                    <p:cNvCxnSpPr>
                      <a:stCxn id="410" idx="4"/>
                      <a:endCxn id="40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>
                      <a:stCxn id="408" idx="0"/>
                      <a:endCxn id="41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44" name="TextBox 443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1" name="Straight Connector 400"/>
          <p:cNvCxnSpPr/>
          <p:nvPr/>
        </p:nvCxnSpPr>
        <p:spPr bwMode="auto">
          <a:xfrm rot="16200000" flipH="1">
            <a:off x="3796416" y="3431504"/>
            <a:ext cx="3928213" cy="2254852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4" name="Right Bracket 403"/>
          <p:cNvSpPr/>
          <p:nvPr/>
        </p:nvSpPr>
        <p:spPr bwMode="auto">
          <a:xfrm rot="4130914">
            <a:off x="4202583" y="2444319"/>
            <a:ext cx="67510" cy="700912"/>
          </a:xfrm>
          <a:prstGeom prst="rightBracke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6183312" y="4772435"/>
            <a:ext cx="2286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Travel locally to destination router.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8" name="Left Arrow 397"/>
          <p:cNvSpPr/>
          <p:nvPr/>
        </p:nvSpPr>
        <p:spPr bwMode="auto">
          <a:xfrm rot="16200000">
            <a:off x="6678612" y="5646737"/>
            <a:ext cx="990600" cy="4572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0" name="Right Bracket 399"/>
          <p:cNvSpPr/>
          <p:nvPr/>
        </p:nvSpPr>
        <p:spPr bwMode="auto">
          <a:xfrm rot="5400000" flipH="1">
            <a:off x="7101775" y="6290373"/>
            <a:ext cx="68073" cy="381000"/>
          </a:xfrm>
          <a:prstGeom prst="rightBracke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325881" y="2179637"/>
            <a:ext cx="2403222" cy="49308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193992" y="2715035"/>
            <a:ext cx="2667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(longest possible path)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to Mesh…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3744912" y="2255837"/>
            <a:ext cx="5410200" cy="4305300"/>
            <a:chOff x="2332831" y="2255837"/>
            <a:chExt cx="5410200" cy="4305300"/>
          </a:xfrm>
        </p:grpSpPr>
        <p:grpSp>
          <p:nvGrpSpPr>
            <p:cNvPr id="82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11" name="Straight Connector 10"/>
                <p:cNvCxnSpPr>
                  <a:stCxn id="3" idx="6"/>
                  <a:endCxn id="5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5" idx="6"/>
                  <a:endCxn id="9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9" idx="6"/>
                  <a:endCxn id="8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8" idx="6"/>
                  <a:endCxn id="7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7" idx="6"/>
                  <a:endCxn id="6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3" name="Oval 2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9" name="Straight Connector 28"/>
                <p:cNvCxnSpPr>
                  <a:stCxn id="23" idx="6"/>
                  <a:endCxn id="24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4" idx="6"/>
                  <a:endCxn id="28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8" idx="6"/>
                  <a:endCxn id="27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27" idx="6"/>
                  <a:endCxn id="26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26" idx="6"/>
                  <a:endCxn id="25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35" idx="6"/>
                  <a:endCxn id="36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6" idx="6"/>
                  <a:endCxn id="40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0" idx="6"/>
                  <a:endCxn id="39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39" idx="6"/>
                  <a:endCxn id="38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38" idx="6"/>
                  <a:endCxn id="37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3" name="Straight Connector 52"/>
                <p:cNvCxnSpPr>
                  <a:stCxn id="47" idx="6"/>
                  <a:endCxn id="48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8" idx="6"/>
                  <a:endCxn id="52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2" idx="6"/>
                  <a:endCxn id="51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6"/>
                  <a:endCxn id="50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0" idx="6"/>
                  <a:endCxn id="49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65" name="Straight Connector 64"/>
                <p:cNvCxnSpPr>
                  <a:stCxn id="59" idx="6"/>
                  <a:endCxn id="60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60" idx="6"/>
                  <a:endCxn id="64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4" idx="6"/>
                  <a:endCxn id="63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3" idx="6"/>
                  <a:endCxn id="62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62" idx="6"/>
                  <a:endCxn id="61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77" name="Straight Connector 76"/>
                <p:cNvCxnSpPr>
                  <a:stCxn id="71" idx="6"/>
                  <a:endCxn id="72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2" idx="6"/>
                  <a:endCxn id="76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6" idx="6"/>
                  <a:endCxn id="75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5" idx="6"/>
                  <a:endCxn id="74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4" idx="6"/>
                  <a:endCxn id="73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4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84" name="Straight Connector 83"/>
                <p:cNvCxnSpPr>
                  <a:stCxn id="3" idx="4"/>
                  <a:endCxn id="35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5" idx="4"/>
                  <a:endCxn id="36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9" idx="4"/>
                  <a:endCxn id="40" idx="0"/>
                </p:cNvCxnSpPr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8" idx="4"/>
                  <a:endCxn id="39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7" idx="4"/>
                  <a:endCxn id="38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6" idx="4"/>
                  <a:endCxn id="37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97" name="Straight Connector 96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11" name="Straight Connector 110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7" name="TextBox 126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287712" y="1905869"/>
            <a:ext cx="2209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this node…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66392" y="5030069"/>
            <a:ext cx="1828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…to this node.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to Mesh…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124"/>
          <p:cNvGrpSpPr/>
          <p:nvPr/>
        </p:nvGrpSpPr>
        <p:grpSpPr>
          <a:xfrm>
            <a:off x="3744912" y="2255837"/>
            <a:ext cx="5410200" cy="4305300"/>
            <a:chOff x="2332831" y="2255837"/>
            <a:chExt cx="5410200" cy="4305300"/>
          </a:xfrm>
        </p:grpSpPr>
        <p:grpSp>
          <p:nvGrpSpPr>
            <p:cNvPr id="10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11" name="Straight Connector 10"/>
                <p:cNvCxnSpPr>
                  <a:stCxn id="3" idx="6"/>
                  <a:endCxn id="5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5" idx="6"/>
                  <a:endCxn id="9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9" idx="6"/>
                  <a:endCxn id="8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8" idx="6"/>
                  <a:endCxn id="7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7" idx="6"/>
                  <a:endCxn id="6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3" name="Oval 2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9" name="Straight Connector 28"/>
                <p:cNvCxnSpPr>
                  <a:stCxn id="23" idx="6"/>
                  <a:endCxn id="24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4" idx="6"/>
                  <a:endCxn id="28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8" idx="6"/>
                  <a:endCxn id="27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27" idx="6"/>
                  <a:endCxn id="26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26" idx="6"/>
                  <a:endCxn id="25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35" idx="6"/>
                  <a:endCxn id="36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6" idx="6"/>
                  <a:endCxn id="40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0" idx="6"/>
                  <a:endCxn id="39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39" idx="6"/>
                  <a:endCxn id="38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38" idx="6"/>
                  <a:endCxn id="37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45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3" name="Straight Connector 52"/>
                <p:cNvCxnSpPr>
                  <a:stCxn id="47" idx="6"/>
                  <a:endCxn id="48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8" idx="6"/>
                  <a:endCxn id="52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2" idx="6"/>
                  <a:endCxn id="51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1" idx="6"/>
                  <a:endCxn id="50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0" idx="6"/>
                  <a:endCxn id="49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65" name="Straight Connector 64"/>
                <p:cNvCxnSpPr>
                  <a:stCxn id="59" idx="6"/>
                  <a:endCxn id="60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60" idx="6"/>
                  <a:endCxn id="64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4" idx="6"/>
                  <a:endCxn id="63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3" idx="6"/>
                  <a:endCxn id="62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62" idx="6"/>
                  <a:endCxn id="61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77" name="Straight Connector 76"/>
                <p:cNvCxnSpPr>
                  <a:stCxn id="71" idx="6"/>
                  <a:endCxn id="72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2" idx="6"/>
                  <a:endCxn id="76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6" idx="6"/>
                  <a:endCxn id="75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5" idx="6"/>
                  <a:endCxn id="74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4" idx="6"/>
                  <a:endCxn id="73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34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84" name="Straight Connector 83"/>
                <p:cNvCxnSpPr>
                  <a:stCxn id="3" idx="4"/>
                  <a:endCxn id="35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5" idx="4"/>
                  <a:endCxn id="36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9" idx="4"/>
                  <a:endCxn id="40" idx="0"/>
                </p:cNvCxnSpPr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>
                  <a:stCxn id="8" idx="4"/>
                  <a:endCxn id="39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7" idx="4"/>
                  <a:endCxn id="38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6" idx="4"/>
                  <a:endCxn id="37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97" name="Straight Connector 96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11" name="Straight Connector 110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7" name="TextBox 126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1712" y="3322637"/>
            <a:ext cx="25146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highlighted</a:t>
            </a:r>
            <a:r>
              <a:rPr lang="en-US" spc="-1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route is one path connecting these nodes.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to Mesh…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9712" y="5456237"/>
            <a:ext cx="23622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 sample communication path…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15912" y="2179637"/>
            <a:ext cx="2403222" cy="49308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7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35" name="Group 124"/>
          <p:cNvGrpSpPr/>
          <p:nvPr/>
        </p:nvGrpSpPr>
        <p:grpSpPr>
          <a:xfrm>
            <a:off x="3744912" y="2255837"/>
            <a:ext cx="5410200" cy="4305300"/>
            <a:chOff x="2332831" y="2255837"/>
            <a:chExt cx="5410200" cy="4305300"/>
          </a:xfrm>
        </p:grpSpPr>
        <p:grpSp>
          <p:nvGrpSpPr>
            <p:cNvPr id="236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273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34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35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36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37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38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39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40" name="Straight Connector 10"/>
                <p:cNvCxnSpPr/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13"/>
                <p:cNvCxnSpPr/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15"/>
                <p:cNvCxnSpPr/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17"/>
                <p:cNvCxnSpPr/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19"/>
                <p:cNvCxnSpPr/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23" name="Oval 32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24" name="Oval 323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28" name="Oval 327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29" name="Straight Connector 328"/>
                <p:cNvCxnSpPr>
                  <a:stCxn id="323" idx="6"/>
                  <a:endCxn id="324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>
                  <a:stCxn id="324" idx="6"/>
                  <a:endCxn id="328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>
                  <a:stCxn id="328" idx="6"/>
                  <a:endCxn id="327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>
                  <a:stCxn id="327" idx="6"/>
                  <a:endCxn id="326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>
                  <a:stCxn id="326" idx="6"/>
                  <a:endCxn id="325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12" name="Oval 311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13" name="Oval 312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17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18" name="Straight Connector 40"/>
                <p:cNvCxnSpPr>
                  <a:stCxn id="312" idx="6"/>
                  <a:endCxn id="313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41"/>
                <p:cNvCxnSpPr>
                  <a:stCxn id="313" idx="6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42"/>
                <p:cNvCxnSpPr>
                  <a:endCxn id="316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43"/>
                <p:cNvCxnSpPr>
                  <a:stCxn id="316" idx="6"/>
                  <a:endCxn id="315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44"/>
                <p:cNvCxnSpPr>
                  <a:stCxn id="315" idx="6"/>
                  <a:endCxn id="314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45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01" name="Oval 300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07" name="Straight Connector 306"/>
                <p:cNvCxnSpPr>
                  <a:stCxn id="301" idx="6"/>
                  <a:endCxn id="302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stCxn id="302" idx="6"/>
                  <a:endCxn id="306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stCxn id="306" idx="6"/>
                  <a:endCxn id="305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stCxn id="305" idx="6"/>
                  <a:endCxn id="304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stCxn id="304" idx="6"/>
                  <a:endCxn id="303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90" name="Oval 289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92" name="Oval 291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93" name="Oval 292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95" name="Oval 294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96" name="Straight Connector 295"/>
                <p:cNvCxnSpPr>
                  <a:stCxn id="290" idx="6"/>
                  <a:endCxn id="291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stCxn id="291" idx="6"/>
                  <a:endCxn id="295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95" idx="6"/>
                  <a:endCxn id="294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stCxn id="294" idx="6"/>
                  <a:endCxn id="293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>
                  <a:stCxn id="293" idx="6"/>
                  <a:endCxn id="292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79" name="Oval 278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1" name="Oval 280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3" name="Oval 282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85" name="Straight Connector 284"/>
                <p:cNvCxnSpPr>
                  <a:stCxn id="279" idx="6"/>
                  <a:endCxn id="280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stCxn id="280" idx="6"/>
                  <a:endCxn id="284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stCxn id="284" idx="6"/>
                  <a:endCxn id="283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>
                  <a:stCxn id="283" idx="6"/>
                  <a:endCxn id="282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>
                  <a:stCxn id="282" idx="6"/>
                  <a:endCxn id="281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7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238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267" name="Straight Connector 266"/>
                <p:cNvCxnSpPr>
                  <a:endCxn id="312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>
                  <a:endCxn id="313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>
                  <a:endCxn id="316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>
                  <a:endCxn id="315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314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255" name="Straight Connector 254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249" name="Straight Connector 248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243" name="Straight Connector 242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Supercomputer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3" descr="IBM_super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069"/>
          <a:stretch>
            <a:fillRect/>
          </a:stretch>
        </p:blipFill>
        <p:spPr>
          <a:xfrm>
            <a:off x="0" y="1951037"/>
            <a:ext cx="10080625" cy="5608638"/>
          </a:xfrm>
        </p:spPr>
      </p:pic>
      <p:sp>
        <p:nvSpPr>
          <p:cNvPr id="5" name="TextBox 4"/>
          <p:cNvSpPr txBox="1"/>
          <p:nvPr/>
        </p:nvSpPr>
        <p:spPr>
          <a:xfrm>
            <a:off x="7554912" y="6694438"/>
            <a:ext cx="2678113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Lawrence Livermore National Laboratory by IBM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to Mesh…</a:t>
            </a:r>
            <a:endParaRPr lang="en-US" dirty="0"/>
          </a:p>
        </p:txBody>
      </p:sp>
      <p:grpSp>
        <p:nvGrpSpPr>
          <p:cNvPr id="326" name="Group 325"/>
          <p:cNvGrpSpPr>
            <a:grpSpLocks noChangeAspect="1"/>
          </p:cNvGrpSpPr>
          <p:nvPr/>
        </p:nvGrpSpPr>
        <p:grpSpPr>
          <a:xfrm>
            <a:off x="315912" y="2465448"/>
            <a:ext cx="4572000" cy="3219061"/>
            <a:chOff x="2373312" y="1951037"/>
            <a:chExt cx="7467600" cy="5257800"/>
          </a:xfrm>
        </p:grpSpPr>
        <p:grpSp>
          <p:nvGrpSpPr>
            <p:cNvPr id="3" name="Group 438"/>
            <p:cNvGrpSpPr/>
            <p:nvPr/>
          </p:nvGrpSpPr>
          <p:grpSpPr>
            <a:xfrm>
              <a:off x="2373312" y="1951037"/>
              <a:ext cx="7467600" cy="5257800"/>
              <a:chOff x="1304131" y="1951037"/>
              <a:chExt cx="7467600" cy="5257800"/>
            </a:xfrm>
          </p:grpSpPr>
          <p:grpSp>
            <p:nvGrpSpPr>
              <p:cNvPr id="4" name="Group 434"/>
              <p:cNvGrpSpPr/>
              <p:nvPr/>
            </p:nvGrpSpPr>
            <p:grpSpPr>
              <a:xfrm>
                <a:off x="3285331" y="6370637"/>
                <a:ext cx="3505200" cy="838200"/>
                <a:chOff x="3287712" y="6370637"/>
                <a:chExt cx="3505200" cy="838200"/>
              </a:xfrm>
            </p:grpSpPr>
            <p:grpSp>
              <p:nvGrpSpPr>
                <p:cNvPr id="253" name="Group 432"/>
                <p:cNvGrpSpPr/>
                <p:nvPr/>
              </p:nvGrpSpPr>
              <p:grpSpPr>
                <a:xfrm>
                  <a:off x="5268912" y="6370637"/>
                  <a:ext cx="1524000" cy="838200"/>
                  <a:chOff x="5342731" y="6370637"/>
                  <a:chExt cx="1524000" cy="838200"/>
                </a:xfrm>
              </p:grpSpPr>
              <p:sp>
                <p:nvSpPr>
                  <p:cNvPr id="289" name="Rounded Rectangle 9"/>
                  <p:cNvSpPr/>
                  <p:nvPr/>
                </p:nvSpPr>
                <p:spPr bwMode="auto">
                  <a:xfrm>
                    <a:off x="5342731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90" name="Group 158"/>
                  <p:cNvGrpSpPr/>
                  <p:nvPr/>
                </p:nvGrpSpPr>
                <p:grpSpPr>
                  <a:xfrm flipV="1">
                    <a:off x="5345112" y="6523037"/>
                    <a:ext cx="1480711" cy="502920"/>
                    <a:chOff x="4278312" y="2057717"/>
                    <a:chExt cx="1480711" cy="502920"/>
                  </a:xfrm>
                </p:grpSpPr>
                <p:grpSp>
                  <p:nvGrpSpPr>
                    <p:cNvPr id="291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1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19" name="Rectangle 18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2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21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22" name="Oval 32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7" name="Straight Connector 2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Straight Connector 186"/>
                      <p:cNvCxnSpPr>
                        <a:endCxn id="32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2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09" name="Group 177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12" name="Rectangle 18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1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14" name="Oval 313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15" name="Oval 314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0" name="Straight Connector 309"/>
                      <p:cNvCxnSpPr>
                        <a:stCxn id="314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Straight Connector 310"/>
                      <p:cNvCxnSpPr>
                        <a:endCxn id="315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3" name="Group 42"/>
                    <p:cNvGrpSpPr/>
                    <p:nvPr/>
                  </p:nvGrpSpPr>
                  <p:grpSpPr>
                    <a:xfrm>
                      <a:off x="5040312" y="2057717"/>
                      <a:ext cx="383431" cy="502920"/>
                      <a:chOff x="11288712" y="2286317"/>
                      <a:chExt cx="383431" cy="502920"/>
                    </a:xfrm>
                  </p:grpSpPr>
                  <p:grpSp>
                    <p:nvGrpSpPr>
                      <p:cNvPr id="302" name="Group 20"/>
                      <p:cNvGrpSpPr/>
                      <p:nvPr/>
                    </p:nvGrpSpPr>
                    <p:grpSpPr>
                      <a:xfrm>
                        <a:off x="11288712" y="2286317"/>
                        <a:ext cx="383431" cy="502920"/>
                        <a:chOff x="11288712" y="2286317"/>
                        <a:chExt cx="383431" cy="502920"/>
                      </a:xfrm>
                    </p:grpSpPr>
                    <p:sp>
                      <p:nvSpPr>
                        <p:cNvPr id="305" name="Rectangle 1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06" name="Group 19"/>
                        <p:cNvGrpSpPr/>
                        <p:nvPr/>
                      </p:nvGrpSpPr>
                      <p:grpSpPr>
                        <a:xfrm>
                          <a:off x="11288712" y="2286317"/>
                          <a:ext cx="383431" cy="182880"/>
                          <a:chOff x="11288712" y="2248217"/>
                          <a:chExt cx="383431" cy="182880"/>
                        </a:xfrm>
                      </p:grpSpPr>
                      <p:sp>
                        <p:nvSpPr>
                          <p:cNvPr id="307" name="Oval 306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08" name="Oval 176"/>
                          <p:cNvSpPr/>
                          <p:nvPr/>
                        </p:nvSpPr>
                        <p:spPr bwMode="auto">
                          <a:xfrm>
                            <a:off x="11489263" y="2248217"/>
                            <a:ext cx="182880" cy="18288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3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03" name="Straight Connector 302"/>
                      <p:cNvCxnSpPr>
                        <a:stCxn id="307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/>
                      <p:nvPr/>
                    </p:nvCxnSpPr>
                    <p:spPr bwMode="auto">
                      <a:xfrm rot="5400000" flipH="1" flipV="1">
                        <a:off x="11496275" y="2430489"/>
                        <a:ext cx="45720" cy="12313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4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95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98" name="Rectangle 1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9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00" name="Oval 29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01" name="Oval 1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96" name="Straight Connector 295"/>
                      <p:cNvCxnSpPr>
                        <a:stCxn id="300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/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54" name="Group 433"/>
                <p:cNvGrpSpPr/>
                <p:nvPr/>
              </p:nvGrpSpPr>
              <p:grpSpPr>
                <a:xfrm>
                  <a:off x="3287712" y="6370637"/>
                  <a:ext cx="1524000" cy="838200"/>
                  <a:chOff x="3211512" y="6370637"/>
                  <a:chExt cx="1524000" cy="838200"/>
                </a:xfrm>
              </p:grpSpPr>
              <p:sp>
                <p:nvSpPr>
                  <p:cNvPr id="255" name="Rounded Rectangle 8"/>
                  <p:cNvSpPr/>
                  <p:nvPr/>
                </p:nvSpPr>
                <p:spPr bwMode="auto">
                  <a:xfrm>
                    <a:off x="3211512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56" name="Group 191"/>
                  <p:cNvGrpSpPr/>
                  <p:nvPr/>
                </p:nvGrpSpPr>
                <p:grpSpPr>
                  <a:xfrm flipV="1">
                    <a:off x="3211512" y="6523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57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8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85" name="Rectangle 22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8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7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88" name="Oval 22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83" name="Straight Connector 2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19"/>
                      <p:cNvCxnSpPr/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8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75" name="Group 21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78" name="Rectangle 27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7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0" name="Oval 27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81" name="Oval 28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76" name="Straight Connector 275"/>
                      <p:cNvCxnSpPr>
                        <a:stCxn id="280" idx="4"/>
                        <a:endCxn id="278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76"/>
                      <p:cNvCxnSpPr>
                        <a:stCxn id="278" idx="0"/>
                        <a:endCxn id="28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9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6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71" name="Rectangle 27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7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73" name="Oval 272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74" name="Oval 27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69" name="Straight Connector 268"/>
                      <p:cNvCxnSpPr>
                        <a:stCxn id="273" idx="4"/>
                        <a:endCxn id="27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Straight Connector 269"/>
                      <p:cNvCxnSpPr>
                        <a:stCxn id="271" idx="0"/>
                        <a:endCxn id="27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0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6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64" name="Rectangle 26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6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66" name="Oval 26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67" name="Oval 26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62" name="Straight Connector 261"/>
                      <p:cNvCxnSpPr>
                        <a:stCxn id="266" idx="4"/>
                        <a:endCxn id="26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3" name="Straight Connector 262"/>
                      <p:cNvCxnSpPr>
                        <a:stCxn id="264" idx="0"/>
                        <a:endCxn id="26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5" name="Group 435"/>
              <p:cNvGrpSpPr/>
              <p:nvPr/>
            </p:nvGrpSpPr>
            <p:grpSpPr>
              <a:xfrm>
                <a:off x="2218531" y="1951037"/>
                <a:ext cx="5638800" cy="1093197"/>
                <a:chOff x="2246236" y="1951037"/>
                <a:chExt cx="5638800" cy="1093197"/>
              </a:xfrm>
            </p:grpSpPr>
            <p:grpSp>
              <p:nvGrpSpPr>
                <p:cNvPr id="148" name="Group 326"/>
                <p:cNvGrpSpPr/>
                <p:nvPr/>
              </p:nvGrpSpPr>
              <p:grpSpPr>
                <a:xfrm>
                  <a:off x="4303636" y="19510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219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20" name="Group 58"/>
                  <p:cNvGrpSpPr/>
                  <p:nvPr/>
                </p:nvGrpSpPr>
                <p:grpSpPr>
                  <a:xfrm>
                    <a:off x="4278312" y="2103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21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4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49" name="Rectangle 1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5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51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52" name="Oval 1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7" name="Straight Connector 24"/>
                      <p:cNvCxnSpPr>
                        <a:stCxn id="219" idx="4"/>
                        <a:endCxn id="185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Straight Connector 32"/>
                      <p:cNvCxnSpPr>
                        <a:stCxn id="185" idx="0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2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3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42" name="Rectangle 241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4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44" name="Oval 243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45" name="Oval 244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0" name="Straight Connector 239"/>
                      <p:cNvCxnSpPr>
                        <a:stCxn id="244" idx="4"/>
                        <a:endCxn id="242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Straight Connector 240"/>
                      <p:cNvCxnSpPr>
                        <a:stCxn id="242" idx="0"/>
                        <a:endCxn id="245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3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3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35" name="Rectangle 4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3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37" name="Oval 4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38" name="Oval 237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33" name="Straight Connector 4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45"/>
                      <p:cNvCxnSpPr>
                        <a:endCxn id="238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4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25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28" name="Rectangle 22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2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30" name="Oval 22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31" name="Oval 23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26" name="Straight Connector 52"/>
                      <p:cNvCxnSpPr>
                        <a:stCxn id="230" idx="4"/>
                        <a:endCxn id="228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>
                        <a:stCxn id="228" idx="0"/>
                        <a:endCxn id="23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49" name="Group 325"/>
                <p:cNvGrpSpPr/>
                <p:nvPr/>
              </p:nvGrpSpPr>
              <p:grpSpPr>
                <a:xfrm rot="20279603">
                  <a:off x="22462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85" name="Rounded Rectangle 1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86" name="Group 290"/>
                  <p:cNvGrpSpPr/>
                  <p:nvPr/>
                </p:nvGrpSpPr>
                <p:grpSpPr>
                  <a:xfrm>
                    <a:off x="1992312" y="2438705"/>
                    <a:ext cx="1480711" cy="502932"/>
                    <a:chOff x="4278312" y="2057705"/>
                    <a:chExt cx="1480711" cy="502932"/>
                  </a:xfrm>
                </p:grpSpPr>
                <p:grpSp>
                  <p:nvGrpSpPr>
                    <p:cNvPr id="187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1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15" name="Rectangle 214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1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17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18" name="Oval 217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13" name="Straight Connector 24"/>
                      <p:cNvCxnSpPr>
                        <a:endCxn id="215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/>
                      <p:cNvCxnSpPr>
                        <a:stCxn id="215" idx="0"/>
                        <a:endCxn id="218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8" name="Group 34"/>
                    <p:cNvGrpSpPr/>
                    <p:nvPr/>
                  </p:nvGrpSpPr>
                  <p:grpSpPr>
                    <a:xfrm>
                      <a:off x="4660846" y="2057705"/>
                      <a:ext cx="336177" cy="502932"/>
                      <a:chOff x="11290246" y="2286305"/>
                      <a:chExt cx="336177" cy="502932"/>
                    </a:xfrm>
                  </p:grpSpPr>
                  <p:grpSp>
                    <p:nvGrpSpPr>
                      <p:cNvPr id="205" name="Group 309"/>
                      <p:cNvGrpSpPr/>
                      <p:nvPr/>
                    </p:nvGrpSpPr>
                    <p:grpSpPr>
                      <a:xfrm>
                        <a:off x="11290246" y="2286305"/>
                        <a:ext cx="336177" cy="502932"/>
                        <a:chOff x="11290246" y="2286305"/>
                        <a:chExt cx="336177" cy="502932"/>
                      </a:xfrm>
                    </p:grpSpPr>
                    <p:sp>
                      <p:nvSpPr>
                        <p:cNvPr id="208" name="Rectangle 20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09" name="Group 19"/>
                        <p:cNvGrpSpPr/>
                        <p:nvPr/>
                      </p:nvGrpSpPr>
                      <p:grpSpPr>
                        <a:xfrm>
                          <a:off x="11290246" y="2286305"/>
                          <a:ext cx="336177" cy="182892"/>
                          <a:chOff x="11290246" y="2248205"/>
                          <a:chExt cx="336177" cy="182892"/>
                        </a:xfrm>
                      </p:grpSpPr>
                      <p:sp>
                        <p:nvSpPr>
                          <p:cNvPr id="210" name="Oval 209"/>
                          <p:cNvSpPr/>
                          <p:nvPr/>
                        </p:nvSpPr>
                        <p:spPr bwMode="auto">
                          <a:xfrm>
                            <a:off x="11290246" y="2248205"/>
                            <a:ext cx="182880" cy="18288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3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11" name="Oval 21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06" name="Straight Connector 205"/>
                      <p:cNvCxnSpPr>
                        <a:stCxn id="210" idx="4"/>
                        <a:endCxn id="208" idx="0"/>
                      </p:cNvCxnSpPr>
                      <p:nvPr/>
                    </p:nvCxnSpPr>
                    <p:spPr bwMode="auto">
                      <a:xfrm rot="17520397" flipH="1">
                        <a:off x="11412644" y="2448305"/>
                        <a:ext cx="13965" cy="87489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>
                        <a:stCxn id="208" idx="0"/>
                        <a:endCxn id="21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9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9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01" name="Rectangle 20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0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03" name="Oval 202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04" name="Oval 20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99" name="Straight Connector 198"/>
                      <p:cNvCxnSpPr>
                        <a:stCxn id="203" idx="4"/>
                        <a:endCxn id="20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>
                        <a:stCxn id="201" idx="0"/>
                        <a:endCxn id="20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0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9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94" name="Rectangle 19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9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96" name="Oval 19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97" name="Oval 19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92" name="Straight Connector 191"/>
                      <p:cNvCxnSpPr>
                        <a:stCxn id="196" idx="4"/>
                        <a:endCxn id="19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/>
                      <p:cNvCxnSpPr>
                        <a:stCxn id="194" idx="0"/>
                        <a:endCxn id="19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50" name="Group 327"/>
                <p:cNvGrpSpPr/>
                <p:nvPr/>
              </p:nvGrpSpPr>
              <p:grpSpPr>
                <a:xfrm rot="1320397" flipH="1">
                  <a:off x="63610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52" name="Group 290"/>
                  <p:cNvGrpSpPr/>
                  <p:nvPr/>
                </p:nvGrpSpPr>
                <p:grpSpPr>
                  <a:xfrm>
                    <a:off x="1992312" y="2484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53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7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81" name="Rectangle 18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8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83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84" name="Oval 18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9" name="Straight Connector 24"/>
                      <p:cNvCxnSpPr>
                        <a:endCxn id="18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>
                        <a:stCxn id="181" idx="0"/>
                        <a:endCxn id="18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4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71" name="Group 309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74" name="Rectangle 1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7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76" name="Oval 17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77" name="Oval 17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2" name="Straight Connector 171"/>
                      <p:cNvCxnSpPr>
                        <a:stCxn id="176" idx="4"/>
                        <a:endCxn id="17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/>
                      <p:cNvCxnSpPr>
                        <a:stCxn id="174" idx="0"/>
                        <a:endCxn id="17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5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64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67" name="Rectangle 1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68" name="Group 34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69" name="Oval 16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70" name="Oval 1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65" name="Straight Connector 164"/>
                      <p:cNvCxnSpPr>
                        <a:stCxn id="169" idx="4"/>
                        <a:endCxn id="16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Straight Connector 165"/>
                      <p:cNvCxnSpPr>
                        <a:stCxn id="167" idx="0"/>
                        <a:endCxn id="17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5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60" name="Rectangle 15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6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62" name="Oval 16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63" name="Oval 16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58" name="Straight Connector 157"/>
                      <p:cNvCxnSpPr>
                        <a:stCxn id="162" idx="4"/>
                        <a:endCxn id="16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/>
                      <p:cNvCxnSpPr>
                        <a:stCxn id="160" idx="0"/>
                        <a:endCxn id="16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6" name="Group 436"/>
              <p:cNvGrpSpPr/>
              <p:nvPr/>
            </p:nvGrpSpPr>
            <p:grpSpPr>
              <a:xfrm>
                <a:off x="1304131" y="3398837"/>
                <a:ext cx="7467600" cy="1524000"/>
                <a:chOff x="1382712" y="3398837"/>
                <a:chExt cx="7467600" cy="1524000"/>
              </a:xfrm>
            </p:grpSpPr>
            <p:grpSp>
              <p:nvGrpSpPr>
                <p:cNvPr id="78" name="Group 324"/>
                <p:cNvGrpSpPr/>
                <p:nvPr/>
              </p:nvGrpSpPr>
              <p:grpSpPr>
                <a:xfrm rot="16200000">
                  <a:off x="1039812" y="3741737"/>
                  <a:ext cx="1524000" cy="838200"/>
                  <a:chOff x="846931" y="3665537"/>
                  <a:chExt cx="1524000" cy="838200"/>
                </a:xfrm>
              </p:grpSpPr>
              <p:sp>
                <p:nvSpPr>
                  <p:cNvPr id="114" name="Rounded Rectangle 7"/>
                  <p:cNvSpPr/>
                  <p:nvPr/>
                </p:nvSpPr>
                <p:spPr bwMode="auto">
                  <a:xfrm>
                    <a:off x="846931" y="36655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5" name="Group 257"/>
                  <p:cNvGrpSpPr/>
                  <p:nvPr/>
                </p:nvGrpSpPr>
                <p:grpSpPr>
                  <a:xfrm>
                    <a:off x="849312" y="3856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16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4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44" name="Rectangle 14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4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46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47" name="Oval 14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42" name="Straight Connector 24"/>
                      <p:cNvCxnSpPr>
                        <a:endCxn id="14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>
                        <a:stCxn id="144" idx="0"/>
                        <a:endCxn id="14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7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34" name="Group 276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37" name="Rectangle 13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3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39" name="Oval 13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40" name="Oval 13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35" name="Straight Connector 134"/>
                      <p:cNvCxnSpPr>
                        <a:stCxn id="139" idx="4"/>
                        <a:endCxn id="13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/>
                      <p:cNvCxnSpPr>
                        <a:stCxn id="137" idx="0"/>
                        <a:endCxn id="14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8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2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30" name="Rectangle 12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3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32" name="Oval 13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33" name="Oval 13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28" name="Straight Connector 127"/>
                      <p:cNvCxnSpPr>
                        <a:stCxn id="132" idx="4"/>
                        <a:endCxn id="13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Connector 128"/>
                      <p:cNvCxnSpPr>
                        <a:stCxn id="130" idx="0"/>
                        <a:endCxn id="13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9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2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23" name="Rectangle 12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2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25" name="Oval 12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26" name="Oval 12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21" name="Straight Connector 120"/>
                      <p:cNvCxnSpPr>
                        <a:stCxn id="125" idx="4"/>
                        <a:endCxn id="12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Straight Connector 121"/>
                      <p:cNvCxnSpPr>
                        <a:stCxn id="123" idx="0"/>
                        <a:endCxn id="12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79" name="Group 362"/>
                <p:cNvGrpSpPr/>
                <p:nvPr/>
              </p:nvGrpSpPr>
              <p:grpSpPr>
                <a:xfrm rot="5400000" flipH="1">
                  <a:off x="7669212" y="3741737"/>
                  <a:ext cx="1524000" cy="838200"/>
                  <a:chOff x="846931" y="3741737"/>
                  <a:chExt cx="1524000" cy="838200"/>
                </a:xfrm>
              </p:grpSpPr>
              <p:sp>
                <p:nvSpPr>
                  <p:cNvPr id="80" name="Rounded Rectangle 79"/>
                  <p:cNvSpPr/>
                  <p:nvPr/>
                </p:nvSpPr>
                <p:spPr bwMode="auto">
                  <a:xfrm>
                    <a:off x="846931" y="37417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81" name="Group 257"/>
                  <p:cNvGrpSpPr/>
                  <p:nvPr/>
                </p:nvGrpSpPr>
                <p:grpSpPr>
                  <a:xfrm>
                    <a:off x="849312" y="3856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82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0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10" name="Rectangle 10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1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12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13" name="Oval 11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08" name="Straight Connector 24"/>
                      <p:cNvCxnSpPr>
                        <a:endCxn id="11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/>
                      <p:cNvCxnSpPr>
                        <a:stCxn id="110" idx="0"/>
                        <a:endCxn id="11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00" name="Group 276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03" name="Rectangle 10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0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05" name="Oval 10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06" name="Oval 10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01" name="Straight Connector 100"/>
                      <p:cNvCxnSpPr>
                        <a:stCxn id="105" idx="4"/>
                        <a:endCxn id="10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>
                        <a:stCxn id="103" idx="0"/>
                        <a:endCxn id="10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4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93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96" name="Rectangle 9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97" name="Group 380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98" name="Oval 9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99" name="Oval 9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94" name="Straight Connector 93"/>
                      <p:cNvCxnSpPr>
                        <a:stCxn id="98" idx="4"/>
                        <a:endCxn id="9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>
                        <a:stCxn id="96" idx="0"/>
                        <a:endCxn id="9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5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8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89" name="Rectangle 88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9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91" name="Oval 90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92" name="Oval 9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87" name="Straight Connector 86"/>
                      <p:cNvCxnSpPr>
                        <a:stCxn id="91" idx="4"/>
                        <a:endCxn id="89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>
                        <a:stCxn id="89" idx="0"/>
                        <a:endCxn id="9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7" name="Group 437"/>
              <p:cNvGrpSpPr/>
              <p:nvPr/>
            </p:nvGrpSpPr>
            <p:grpSpPr>
              <a:xfrm>
                <a:off x="1857134" y="5354814"/>
                <a:ext cx="6361595" cy="1524000"/>
                <a:chOff x="1940029" y="5354814"/>
                <a:chExt cx="6361595" cy="1524000"/>
              </a:xfrm>
            </p:grpSpPr>
            <p:grpSp>
              <p:nvGrpSpPr>
                <p:cNvPr id="8" name="Group 323"/>
                <p:cNvGrpSpPr/>
                <p:nvPr/>
              </p:nvGrpSpPr>
              <p:grpSpPr>
                <a:xfrm rot="14059754">
                  <a:off x="1597129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44" name="Rounded Rectangle 6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45" name="Group 224"/>
                  <p:cNvGrpSpPr/>
                  <p:nvPr/>
                </p:nvGrpSpPr>
                <p:grpSpPr>
                  <a:xfrm>
                    <a:off x="1077912" y="53038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46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7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74" name="Rectangle 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7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76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77" name="Oval 7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72" name="Straight Connector 24"/>
                      <p:cNvCxnSpPr>
                        <a:endCxn id="7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>
                        <a:stCxn id="74" idx="0"/>
                        <a:endCxn id="7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64" name="Group 243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67" name="Rectangle 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6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69" name="Oval 6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70" name="Oval 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65" name="Straight Connector 64"/>
                      <p:cNvCxnSpPr>
                        <a:stCxn id="69" idx="4"/>
                        <a:endCxn id="6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>
                        <a:stCxn id="67" idx="0"/>
                        <a:endCxn id="7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8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5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60" name="Rectangle 5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6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62" name="Oval 6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63" name="Oval 6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8" name="Straight Connector 57"/>
                      <p:cNvCxnSpPr>
                        <a:stCxn id="62" idx="4"/>
                        <a:endCxn id="6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>
                        <a:stCxn id="60" idx="0"/>
                        <a:endCxn id="6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9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5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53" name="Rectangle 5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5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55" name="Oval 5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1" name="Straight Connector 50"/>
                      <p:cNvCxnSpPr>
                        <a:stCxn id="55" idx="4"/>
                        <a:endCxn id="5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>
                        <a:stCxn id="53" idx="0"/>
                        <a:endCxn id="5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9" name="Group 397"/>
                <p:cNvGrpSpPr/>
                <p:nvPr/>
              </p:nvGrpSpPr>
              <p:grpSpPr>
                <a:xfrm rot="7540246" flipH="1">
                  <a:off x="7120524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" name="Group 224"/>
                  <p:cNvGrpSpPr/>
                  <p:nvPr/>
                </p:nvGrpSpPr>
                <p:grpSpPr>
                  <a:xfrm>
                    <a:off x="1077912" y="53038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2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40" name="Rectangle 3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4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42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43" name="Oval 4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8" name="Straight Connector 24"/>
                      <p:cNvCxnSpPr>
                        <a:endCxn id="4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>
                        <a:stCxn id="40" idx="0"/>
                        <a:endCxn id="4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0" name="Group 243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3" name="Rectangle 3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5" name="Oval 3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6" name="Oval 3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" name="Straight Connector 30"/>
                      <p:cNvCxnSpPr>
                        <a:stCxn id="35" idx="4"/>
                        <a:endCxn id="3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>
                        <a:stCxn id="33" idx="0"/>
                        <a:endCxn id="3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3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6" name="Rectangle 2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7" name="Group 41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" name="Oval 2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9" name="Oval 2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" name="Straight Connector 23"/>
                      <p:cNvCxnSpPr>
                        <a:stCxn id="28" idx="4"/>
                        <a:endCxn id="2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>
                        <a:stCxn id="26" idx="0"/>
                        <a:endCxn id="2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9" name="Rectangle 18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1" name="Oval 20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2" name="Oval 2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" name="Straight Connector 16"/>
                      <p:cNvCxnSpPr>
                        <a:stCxn id="21" idx="4"/>
                        <a:endCxn id="19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>
                        <a:stCxn id="19" idx="0"/>
                        <a:endCxn id="2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cxnSp>
          <p:nvCxnSpPr>
            <p:cNvPr id="323" name="Straight Connector 322"/>
            <p:cNvCxnSpPr/>
            <p:nvPr/>
          </p:nvCxnSpPr>
          <p:spPr bwMode="auto">
            <a:xfrm rot="16200000" flipH="1">
              <a:off x="3796416" y="3431504"/>
              <a:ext cx="3928213" cy="225485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4" name="Right Bracket 323"/>
            <p:cNvSpPr/>
            <p:nvPr/>
          </p:nvSpPr>
          <p:spPr bwMode="auto">
            <a:xfrm rot="4130914">
              <a:off x="4202583" y="2444319"/>
              <a:ext cx="67510" cy="700912"/>
            </a:xfrm>
            <a:prstGeom prst="rightBracke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25" name="Right Bracket 324"/>
            <p:cNvSpPr/>
            <p:nvPr/>
          </p:nvSpPr>
          <p:spPr bwMode="auto">
            <a:xfrm rot="5400000" flipH="1">
              <a:off x="7101775" y="6290373"/>
              <a:ext cx="68073" cy="381000"/>
            </a:xfrm>
            <a:prstGeom prst="rightBracke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1400301" y="60658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3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28" name="Group 124"/>
          <p:cNvGrpSpPr>
            <a:grpSpLocks noChangeAspect="1"/>
          </p:cNvGrpSpPr>
          <p:nvPr/>
        </p:nvGrpSpPr>
        <p:grpSpPr>
          <a:xfrm>
            <a:off x="5192712" y="2255837"/>
            <a:ext cx="4572000" cy="3638283"/>
            <a:chOff x="2332831" y="2255837"/>
            <a:chExt cx="5410200" cy="4305300"/>
          </a:xfrm>
        </p:grpSpPr>
        <p:grpSp>
          <p:nvGrpSpPr>
            <p:cNvPr id="329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366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27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28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29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30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31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32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33" name="Straight Connector 10"/>
                <p:cNvCxnSpPr/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13"/>
                <p:cNvCxnSpPr/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15"/>
                <p:cNvCxnSpPr/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17"/>
                <p:cNvCxnSpPr/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19"/>
                <p:cNvCxnSpPr/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16" name="Oval 415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17" name="Oval 416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18" name="Oval 417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19" name="Oval 418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20" name="Oval 419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21" name="Oval 420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22" name="Straight Connector 421"/>
                <p:cNvCxnSpPr>
                  <a:stCxn id="416" idx="6"/>
                  <a:endCxn id="417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>
                  <a:stCxn id="417" idx="6"/>
                  <a:endCxn id="421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>
                  <a:stCxn id="421" idx="6"/>
                  <a:endCxn id="420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>
                  <a:stCxn id="420" idx="6"/>
                  <a:endCxn id="419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19" idx="6"/>
                  <a:endCxn id="418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8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05" name="Oval 404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6" name="Oval 405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7" name="Oval 406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8" name="Oval 407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09" name="Oval 408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10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11" name="Straight Connector 40"/>
                <p:cNvCxnSpPr>
                  <a:stCxn id="405" idx="6"/>
                  <a:endCxn id="406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"/>
                <p:cNvCxnSpPr>
                  <a:stCxn id="406" idx="6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2"/>
                <p:cNvCxnSpPr>
                  <a:endCxn id="409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3"/>
                <p:cNvCxnSpPr>
                  <a:stCxn id="409" idx="6"/>
                  <a:endCxn id="408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4"/>
                <p:cNvCxnSpPr>
                  <a:stCxn id="408" idx="6"/>
                  <a:endCxn id="407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9" name="Group 45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94" name="Oval 393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5" name="Oval 39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6" name="Oval 39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7" name="Oval 39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8" name="Oval 39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00" name="Straight Connector 399"/>
                <p:cNvCxnSpPr>
                  <a:stCxn id="394" idx="6"/>
                  <a:endCxn id="395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>
                  <a:stCxn id="395" idx="6"/>
                  <a:endCxn id="399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>
                  <a:stCxn id="399" idx="6"/>
                  <a:endCxn id="398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>
                  <a:stCxn id="398" idx="6"/>
                  <a:endCxn id="397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>
                  <a:stCxn id="397" idx="6"/>
                  <a:endCxn id="396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0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83" name="Oval 38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6" name="Oval 385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7" name="Oval 386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88" name="Oval 387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89" name="Straight Connector 388"/>
                <p:cNvCxnSpPr>
                  <a:stCxn id="383" idx="6"/>
                  <a:endCxn id="384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>
                  <a:stCxn id="384" idx="6"/>
                  <a:endCxn id="388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>
                  <a:stCxn id="388" idx="6"/>
                  <a:endCxn id="387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>
                  <a:stCxn id="387" idx="6"/>
                  <a:endCxn id="386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>
                  <a:stCxn id="386" idx="6"/>
                  <a:endCxn id="385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3" name="Oval 372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4" name="Oval 373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5" name="Oval 374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377" name="Oval 376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2" idx="6"/>
                  <a:endCxn id="373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>
                  <a:stCxn id="373" idx="6"/>
                  <a:endCxn id="377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>
                  <a:stCxn id="377" idx="6"/>
                  <a:endCxn id="376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>
                  <a:stCxn id="376" idx="6"/>
                  <a:endCxn id="375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>
                  <a:stCxn id="375" idx="6"/>
                  <a:endCxn id="374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0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331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360" name="Straight Connector 359"/>
                <p:cNvCxnSpPr>
                  <a:endCxn id="405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>
                  <a:endCxn id="406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>
                  <a:endCxn id="409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>
                  <a:endCxn id="408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>
                  <a:endCxn id="407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354" name="Straight Connector 353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348" name="Straight Connector 347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342" name="Straight Connector 341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336" name="Straight Connector 335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8" name="TextBox 437"/>
          <p:cNvSpPr txBox="1"/>
          <p:nvPr/>
        </p:nvSpPr>
        <p:spPr>
          <a:xfrm>
            <a:off x="6277101" y="60658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7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Compare to Mesh…</a:t>
            </a:r>
            <a:endParaRPr lang="en-US" dirty="0"/>
          </a:p>
        </p:txBody>
      </p:sp>
      <p:grpSp>
        <p:nvGrpSpPr>
          <p:cNvPr id="3" name="Group 325"/>
          <p:cNvGrpSpPr>
            <a:grpSpLocks noChangeAspect="1"/>
          </p:cNvGrpSpPr>
          <p:nvPr/>
        </p:nvGrpSpPr>
        <p:grpSpPr>
          <a:xfrm>
            <a:off x="315912" y="2465448"/>
            <a:ext cx="4572000" cy="3219061"/>
            <a:chOff x="2373312" y="1951037"/>
            <a:chExt cx="7467600" cy="5257800"/>
          </a:xfrm>
        </p:grpSpPr>
        <p:grpSp>
          <p:nvGrpSpPr>
            <p:cNvPr id="4" name="Group 438"/>
            <p:cNvGrpSpPr/>
            <p:nvPr/>
          </p:nvGrpSpPr>
          <p:grpSpPr>
            <a:xfrm>
              <a:off x="2373312" y="1951037"/>
              <a:ext cx="7467600" cy="5257800"/>
              <a:chOff x="1304131" y="1951037"/>
              <a:chExt cx="7467600" cy="5257800"/>
            </a:xfrm>
          </p:grpSpPr>
          <p:grpSp>
            <p:nvGrpSpPr>
              <p:cNvPr id="5" name="Group 434"/>
              <p:cNvGrpSpPr/>
              <p:nvPr/>
            </p:nvGrpSpPr>
            <p:grpSpPr>
              <a:xfrm>
                <a:off x="3285331" y="6370637"/>
                <a:ext cx="3505200" cy="838200"/>
                <a:chOff x="3287712" y="6370637"/>
                <a:chExt cx="3505200" cy="838200"/>
              </a:xfrm>
            </p:grpSpPr>
            <p:grpSp>
              <p:nvGrpSpPr>
                <p:cNvPr id="6" name="Group 432"/>
                <p:cNvGrpSpPr/>
                <p:nvPr/>
              </p:nvGrpSpPr>
              <p:grpSpPr>
                <a:xfrm>
                  <a:off x="5268912" y="6370637"/>
                  <a:ext cx="1524000" cy="838200"/>
                  <a:chOff x="5342731" y="6370637"/>
                  <a:chExt cx="1524000" cy="838200"/>
                </a:xfrm>
              </p:grpSpPr>
              <p:sp>
                <p:nvSpPr>
                  <p:cNvPr id="289" name="Rounded Rectangle 9"/>
                  <p:cNvSpPr/>
                  <p:nvPr/>
                </p:nvSpPr>
                <p:spPr bwMode="auto">
                  <a:xfrm>
                    <a:off x="5342731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7" name="Group 158"/>
                  <p:cNvGrpSpPr/>
                  <p:nvPr/>
                </p:nvGrpSpPr>
                <p:grpSpPr>
                  <a:xfrm flipV="1">
                    <a:off x="5345112" y="6523037"/>
                    <a:ext cx="1480711" cy="502920"/>
                    <a:chOff x="4278312" y="2057717"/>
                    <a:chExt cx="1480711" cy="502920"/>
                  </a:xfrm>
                </p:grpSpPr>
                <p:grpSp>
                  <p:nvGrpSpPr>
                    <p:cNvPr id="8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19" name="Rectangle 18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21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22" name="Oval 32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7" name="Straight Connector 2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Straight Connector 186"/>
                      <p:cNvCxnSpPr>
                        <a:endCxn id="32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3" name="Group 177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12" name="Rectangle 18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14" name="Oval 313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15" name="Oval 314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0" name="Straight Connector 309"/>
                      <p:cNvCxnSpPr>
                        <a:stCxn id="314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Straight Connector 310"/>
                      <p:cNvCxnSpPr>
                        <a:endCxn id="315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" name="Group 42"/>
                    <p:cNvGrpSpPr/>
                    <p:nvPr/>
                  </p:nvGrpSpPr>
                  <p:grpSpPr>
                    <a:xfrm>
                      <a:off x="5040312" y="2057717"/>
                      <a:ext cx="383431" cy="502920"/>
                      <a:chOff x="11288712" y="2286317"/>
                      <a:chExt cx="383431" cy="502920"/>
                    </a:xfrm>
                  </p:grpSpPr>
                  <p:grpSp>
                    <p:nvGrpSpPr>
                      <p:cNvPr id="16" name="Group 20"/>
                      <p:cNvGrpSpPr/>
                      <p:nvPr/>
                    </p:nvGrpSpPr>
                    <p:grpSpPr>
                      <a:xfrm>
                        <a:off x="11288712" y="2286317"/>
                        <a:ext cx="383431" cy="502920"/>
                        <a:chOff x="11288712" y="2286317"/>
                        <a:chExt cx="383431" cy="502920"/>
                      </a:xfrm>
                    </p:grpSpPr>
                    <p:sp>
                      <p:nvSpPr>
                        <p:cNvPr id="305" name="Rectangle 1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11288712" y="2286317"/>
                          <a:ext cx="383431" cy="182880"/>
                          <a:chOff x="11288712" y="2248217"/>
                          <a:chExt cx="383431" cy="182880"/>
                        </a:xfrm>
                      </p:grpSpPr>
                      <p:sp>
                        <p:nvSpPr>
                          <p:cNvPr id="307" name="Oval 306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08" name="Oval 176"/>
                          <p:cNvSpPr/>
                          <p:nvPr/>
                        </p:nvSpPr>
                        <p:spPr bwMode="auto">
                          <a:xfrm>
                            <a:off x="11489263" y="2248217"/>
                            <a:ext cx="182880" cy="18288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3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03" name="Straight Connector 302"/>
                      <p:cNvCxnSpPr>
                        <a:stCxn id="307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Straight Connector 303"/>
                      <p:cNvCxnSpPr/>
                      <p:nvPr/>
                    </p:nvCxnSpPr>
                    <p:spPr bwMode="auto">
                      <a:xfrm rot="5400000" flipH="1" flipV="1">
                        <a:off x="11496275" y="2430489"/>
                        <a:ext cx="45720" cy="12313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98" name="Rectangle 1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00" name="Oval 29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01" name="Oval 1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96" name="Straight Connector 295"/>
                      <p:cNvCxnSpPr>
                        <a:stCxn id="300" idx="4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Straight Connector 296"/>
                      <p:cNvCxnSpPr/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34" name="Group 433"/>
                <p:cNvGrpSpPr/>
                <p:nvPr/>
              </p:nvGrpSpPr>
              <p:grpSpPr>
                <a:xfrm>
                  <a:off x="3287712" y="6370637"/>
                  <a:ext cx="1524000" cy="838200"/>
                  <a:chOff x="3211512" y="6370637"/>
                  <a:chExt cx="1524000" cy="838200"/>
                </a:xfrm>
              </p:grpSpPr>
              <p:sp>
                <p:nvSpPr>
                  <p:cNvPr id="255" name="Rounded Rectangle 8"/>
                  <p:cNvSpPr/>
                  <p:nvPr/>
                </p:nvSpPr>
                <p:spPr bwMode="auto">
                  <a:xfrm>
                    <a:off x="3211512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7" name="Group 191"/>
                  <p:cNvGrpSpPr/>
                  <p:nvPr/>
                </p:nvGrpSpPr>
                <p:grpSpPr>
                  <a:xfrm flipV="1">
                    <a:off x="3211512" y="6523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41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45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85" name="Rectangle 22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4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7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88" name="Oval 22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83" name="Straight Connector 2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19"/>
                      <p:cNvCxnSpPr/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48" name="Group 21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78" name="Rectangle 27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4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0" name="Oval 27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81" name="Oval 28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76" name="Straight Connector 275"/>
                      <p:cNvCxnSpPr>
                        <a:stCxn id="280" idx="4"/>
                        <a:endCxn id="278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Straight Connector 276"/>
                      <p:cNvCxnSpPr>
                        <a:stCxn id="278" idx="0"/>
                        <a:endCxn id="28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0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54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71" name="Rectangle 27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57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73" name="Oval 272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74" name="Oval 27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69" name="Straight Connector 268"/>
                      <p:cNvCxnSpPr>
                        <a:stCxn id="273" idx="4"/>
                        <a:endCxn id="27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Straight Connector 269"/>
                      <p:cNvCxnSpPr>
                        <a:stCxn id="271" idx="0"/>
                        <a:endCxn id="27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1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64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64" name="Rectangle 26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6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66" name="Oval 26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67" name="Oval 26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62" name="Straight Connector 261"/>
                      <p:cNvCxnSpPr>
                        <a:stCxn id="266" idx="4"/>
                        <a:endCxn id="26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3" name="Straight Connector 262"/>
                      <p:cNvCxnSpPr>
                        <a:stCxn id="264" idx="0"/>
                        <a:endCxn id="26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71" name="Group 435"/>
              <p:cNvGrpSpPr/>
              <p:nvPr/>
            </p:nvGrpSpPr>
            <p:grpSpPr>
              <a:xfrm>
                <a:off x="2218531" y="1951037"/>
                <a:ext cx="5638800" cy="1093197"/>
                <a:chOff x="2246236" y="1951037"/>
                <a:chExt cx="5638800" cy="1093197"/>
              </a:xfrm>
            </p:grpSpPr>
            <p:grpSp>
              <p:nvGrpSpPr>
                <p:cNvPr id="75" name="Group 326"/>
                <p:cNvGrpSpPr/>
                <p:nvPr/>
              </p:nvGrpSpPr>
              <p:grpSpPr>
                <a:xfrm>
                  <a:off x="4303636" y="19510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219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78" name="Group 58"/>
                  <p:cNvGrpSpPr/>
                  <p:nvPr/>
                </p:nvGrpSpPr>
                <p:grpSpPr>
                  <a:xfrm>
                    <a:off x="4278312" y="2103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79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8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49" name="Rectangle 1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8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51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52" name="Oval 1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7" name="Straight Connector 24"/>
                      <p:cNvCxnSpPr>
                        <a:stCxn id="219" idx="4"/>
                        <a:endCxn id="185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8" name="Straight Connector 32"/>
                      <p:cNvCxnSpPr>
                        <a:stCxn id="185" idx="0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84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42" name="Rectangle 241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8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44" name="Oval 243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45" name="Oval 244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0" name="Straight Connector 239"/>
                      <p:cNvCxnSpPr>
                        <a:stCxn id="244" idx="4"/>
                        <a:endCxn id="242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Straight Connector 240"/>
                      <p:cNvCxnSpPr>
                        <a:stCxn id="242" idx="0"/>
                        <a:endCxn id="245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6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9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35" name="Rectangle 4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9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37" name="Oval 4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38" name="Oval 237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33" name="Straight Connector 4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45"/>
                      <p:cNvCxnSpPr>
                        <a:endCxn id="238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7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0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28" name="Rectangle 22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0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30" name="Oval 229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31" name="Oval 23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26" name="Straight Connector 52"/>
                      <p:cNvCxnSpPr>
                        <a:stCxn id="230" idx="4"/>
                        <a:endCxn id="228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>
                        <a:stCxn id="228" idx="0"/>
                        <a:endCxn id="23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07" name="Group 325"/>
                <p:cNvGrpSpPr/>
                <p:nvPr/>
              </p:nvGrpSpPr>
              <p:grpSpPr>
                <a:xfrm rot="20279603">
                  <a:off x="22462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85" name="Rounded Rectangle 1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1" name="Group 290"/>
                  <p:cNvGrpSpPr/>
                  <p:nvPr/>
                </p:nvGrpSpPr>
                <p:grpSpPr>
                  <a:xfrm>
                    <a:off x="1992312" y="2438705"/>
                    <a:ext cx="1480711" cy="502932"/>
                    <a:chOff x="4278312" y="2057705"/>
                    <a:chExt cx="1480711" cy="502932"/>
                  </a:xfrm>
                </p:grpSpPr>
                <p:grpSp>
                  <p:nvGrpSpPr>
                    <p:cNvPr id="115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1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15" name="Rectangle 214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17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17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18" name="Oval 217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13" name="Straight Connector 24"/>
                      <p:cNvCxnSpPr>
                        <a:endCxn id="215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Straight Connector 213"/>
                      <p:cNvCxnSpPr>
                        <a:stCxn id="215" idx="0"/>
                        <a:endCxn id="218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8" name="Group 34"/>
                    <p:cNvGrpSpPr/>
                    <p:nvPr/>
                  </p:nvGrpSpPr>
                  <p:grpSpPr>
                    <a:xfrm>
                      <a:off x="4660846" y="2057705"/>
                      <a:ext cx="336177" cy="502932"/>
                      <a:chOff x="11290246" y="2286305"/>
                      <a:chExt cx="336177" cy="502932"/>
                    </a:xfrm>
                  </p:grpSpPr>
                  <p:grpSp>
                    <p:nvGrpSpPr>
                      <p:cNvPr id="119" name="Group 309"/>
                      <p:cNvGrpSpPr/>
                      <p:nvPr/>
                    </p:nvGrpSpPr>
                    <p:grpSpPr>
                      <a:xfrm>
                        <a:off x="11290246" y="2286305"/>
                        <a:ext cx="336177" cy="502932"/>
                        <a:chOff x="11290246" y="2286305"/>
                        <a:chExt cx="336177" cy="502932"/>
                      </a:xfrm>
                    </p:grpSpPr>
                    <p:sp>
                      <p:nvSpPr>
                        <p:cNvPr id="208" name="Rectangle 207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20" name="Group 19"/>
                        <p:cNvGrpSpPr/>
                        <p:nvPr/>
                      </p:nvGrpSpPr>
                      <p:grpSpPr>
                        <a:xfrm>
                          <a:off x="11290246" y="2286305"/>
                          <a:ext cx="336177" cy="182892"/>
                          <a:chOff x="11290246" y="2248205"/>
                          <a:chExt cx="336177" cy="182892"/>
                        </a:xfrm>
                      </p:grpSpPr>
                      <p:sp>
                        <p:nvSpPr>
                          <p:cNvPr id="210" name="Oval 209"/>
                          <p:cNvSpPr/>
                          <p:nvPr/>
                        </p:nvSpPr>
                        <p:spPr bwMode="auto">
                          <a:xfrm>
                            <a:off x="11290246" y="2248205"/>
                            <a:ext cx="182880" cy="18288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3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11" name="Oval 21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06" name="Straight Connector 205"/>
                      <p:cNvCxnSpPr>
                        <a:stCxn id="210" idx="4"/>
                        <a:endCxn id="208" idx="0"/>
                      </p:cNvCxnSpPr>
                      <p:nvPr/>
                    </p:nvCxnSpPr>
                    <p:spPr bwMode="auto">
                      <a:xfrm rot="17520397" flipH="1">
                        <a:off x="11412644" y="2448305"/>
                        <a:ext cx="13965" cy="87489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Straight Connector 206"/>
                      <p:cNvCxnSpPr>
                        <a:stCxn id="208" idx="0"/>
                        <a:endCxn id="21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4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2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01" name="Rectangle 20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3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03" name="Oval 202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04" name="Oval 20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99" name="Straight Connector 198"/>
                      <p:cNvCxnSpPr>
                        <a:stCxn id="203" idx="4"/>
                        <a:endCxn id="20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>
                        <a:stCxn id="201" idx="0"/>
                        <a:endCxn id="20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4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3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94" name="Rectangle 19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4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96" name="Oval 19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97" name="Oval 19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92" name="Straight Connector 191"/>
                      <p:cNvCxnSpPr>
                        <a:stCxn id="196" idx="4"/>
                        <a:endCxn id="19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3" name="Straight Connector 192"/>
                      <p:cNvCxnSpPr>
                        <a:stCxn id="194" idx="0"/>
                        <a:endCxn id="19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45" name="Group 327"/>
                <p:cNvGrpSpPr/>
                <p:nvPr/>
              </p:nvGrpSpPr>
              <p:grpSpPr>
                <a:xfrm rot="1320397" flipH="1">
                  <a:off x="63610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48" name="Group 290"/>
                  <p:cNvGrpSpPr/>
                  <p:nvPr/>
                </p:nvGrpSpPr>
                <p:grpSpPr>
                  <a:xfrm>
                    <a:off x="1992312" y="2484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49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5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81" name="Rectangle 18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5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83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84" name="Oval 18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9" name="Straight Connector 24"/>
                      <p:cNvCxnSpPr>
                        <a:endCxn id="18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Straight Connector 179"/>
                      <p:cNvCxnSpPr>
                        <a:stCxn id="181" idx="0"/>
                        <a:endCxn id="18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3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54" name="Group 309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74" name="Rectangle 1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5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76" name="Oval 175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77" name="Oval 17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2" name="Straight Connector 171"/>
                      <p:cNvCxnSpPr>
                        <a:stCxn id="176" idx="4"/>
                        <a:endCxn id="17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Straight Connector 172"/>
                      <p:cNvCxnSpPr>
                        <a:stCxn id="174" idx="0"/>
                        <a:endCxn id="17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6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5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67" name="Rectangle 1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61" name="Group 34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69" name="Oval 16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70" name="Oval 1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65" name="Straight Connector 164"/>
                      <p:cNvCxnSpPr>
                        <a:stCxn id="169" idx="4"/>
                        <a:endCxn id="16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Straight Connector 165"/>
                      <p:cNvCxnSpPr>
                        <a:stCxn id="167" idx="0"/>
                        <a:endCxn id="17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4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6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60" name="Rectangle 15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7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62" name="Oval 16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63" name="Oval 16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58" name="Straight Connector 157"/>
                      <p:cNvCxnSpPr>
                        <a:stCxn id="162" idx="4"/>
                        <a:endCxn id="16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Straight Connector 158"/>
                      <p:cNvCxnSpPr>
                        <a:stCxn id="160" idx="0"/>
                        <a:endCxn id="16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175" name="Group 436"/>
              <p:cNvGrpSpPr/>
              <p:nvPr/>
            </p:nvGrpSpPr>
            <p:grpSpPr>
              <a:xfrm>
                <a:off x="1304131" y="3398837"/>
                <a:ext cx="7467600" cy="1524000"/>
                <a:chOff x="1382712" y="3398837"/>
                <a:chExt cx="7467600" cy="1524000"/>
              </a:xfrm>
            </p:grpSpPr>
            <p:grpSp>
              <p:nvGrpSpPr>
                <p:cNvPr id="178" name="Group 324"/>
                <p:cNvGrpSpPr/>
                <p:nvPr/>
              </p:nvGrpSpPr>
              <p:grpSpPr>
                <a:xfrm rot="16200000">
                  <a:off x="1039812" y="3741737"/>
                  <a:ext cx="1524000" cy="838200"/>
                  <a:chOff x="846931" y="3665537"/>
                  <a:chExt cx="1524000" cy="838200"/>
                </a:xfrm>
              </p:grpSpPr>
              <p:sp>
                <p:nvSpPr>
                  <p:cNvPr id="114" name="Rounded Rectangle 7"/>
                  <p:cNvSpPr/>
                  <p:nvPr/>
                </p:nvSpPr>
                <p:spPr bwMode="auto">
                  <a:xfrm>
                    <a:off x="846931" y="36655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82" name="Group 257"/>
                  <p:cNvGrpSpPr/>
                  <p:nvPr/>
                </p:nvGrpSpPr>
                <p:grpSpPr>
                  <a:xfrm>
                    <a:off x="849312" y="3856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86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8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44" name="Rectangle 14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8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46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47" name="Oval 14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42" name="Straight Connector 24"/>
                      <p:cNvCxnSpPr>
                        <a:endCxn id="14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>
                        <a:stCxn id="144" idx="0"/>
                        <a:endCxn id="14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89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90" name="Group 276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37" name="Rectangle 13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9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39" name="Oval 13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40" name="Oval 13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35" name="Straight Connector 134"/>
                      <p:cNvCxnSpPr>
                        <a:stCxn id="139" idx="4"/>
                        <a:endCxn id="13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/>
                      <p:cNvCxnSpPr>
                        <a:stCxn id="137" idx="0"/>
                        <a:endCxn id="14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5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9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30" name="Rectangle 12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0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32" name="Oval 13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33" name="Oval 13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28" name="Straight Connector 127"/>
                      <p:cNvCxnSpPr>
                        <a:stCxn id="132" idx="4"/>
                        <a:endCxn id="13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Straight Connector 128"/>
                      <p:cNvCxnSpPr>
                        <a:stCxn id="130" idx="0"/>
                        <a:endCxn id="13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5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0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23" name="Rectangle 12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1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25" name="Oval 12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26" name="Oval 12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21" name="Straight Connector 120"/>
                      <p:cNvCxnSpPr>
                        <a:stCxn id="125" idx="4"/>
                        <a:endCxn id="12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2" name="Straight Connector 121"/>
                      <p:cNvCxnSpPr>
                        <a:stCxn id="123" idx="0"/>
                        <a:endCxn id="12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16" name="Group 362"/>
                <p:cNvGrpSpPr/>
                <p:nvPr/>
              </p:nvGrpSpPr>
              <p:grpSpPr>
                <a:xfrm rot="5400000" flipH="1">
                  <a:off x="7669212" y="3741737"/>
                  <a:ext cx="1524000" cy="838200"/>
                  <a:chOff x="846931" y="3741737"/>
                  <a:chExt cx="1524000" cy="838200"/>
                </a:xfrm>
              </p:grpSpPr>
              <p:sp>
                <p:nvSpPr>
                  <p:cNvPr id="80" name="Rounded Rectangle 79"/>
                  <p:cNvSpPr/>
                  <p:nvPr/>
                </p:nvSpPr>
                <p:spPr bwMode="auto">
                  <a:xfrm>
                    <a:off x="846931" y="37417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20" name="Group 257"/>
                  <p:cNvGrpSpPr/>
                  <p:nvPr/>
                </p:nvGrpSpPr>
                <p:grpSpPr>
                  <a:xfrm>
                    <a:off x="849312" y="38560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21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2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10" name="Rectangle 10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2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12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13" name="Oval 11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08" name="Straight Connector 24"/>
                      <p:cNvCxnSpPr>
                        <a:endCxn id="11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/>
                      <p:cNvCxnSpPr>
                        <a:stCxn id="110" idx="0"/>
                        <a:endCxn id="11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4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25" name="Group 276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03" name="Rectangle 10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2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05" name="Oval 10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06" name="Oval 10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01" name="Straight Connector 100"/>
                      <p:cNvCxnSpPr>
                        <a:stCxn id="105" idx="4"/>
                        <a:endCxn id="10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>
                        <a:stCxn id="103" idx="0"/>
                        <a:endCxn id="10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3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96" name="Rectangle 9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39" name="Group 380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98" name="Oval 9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99" name="Oval 9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94" name="Straight Connector 93"/>
                      <p:cNvCxnSpPr>
                        <a:stCxn id="98" idx="4"/>
                        <a:endCxn id="9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>
                        <a:stCxn id="96" idx="0"/>
                        <a:endCxn id="9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3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4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89" name="Rectangle 88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50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91" name="Oval 90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92" name="Oval 9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87" name="Straight Connector 86"/>
                      <p:cNvCxnSpPr>
                        <a:stCxn id="91" idx="4"/>
                        <a:endCxn id="89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>
                        <a:stCxn id="89" idx="0"/>
                        <a:endCxn id="9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grpSp>
            <p:nvGrpSpPr>
              <p:cNvPr id="253" name="Group 437"/>
              <p:cNvGrpSpPr/>
              <p:nvPr/>
            </p:nvGrpSpPr>
            <p:grpSpPr>
              <a:xfrm>
                <a:off x="1857134" y="5354814"/>
                <a:ext cx="6361595" cy="1524000"/>
                <a:chOff x="1940029" y="5354814"/>
                <a:chExt cx="6361595" cy="1524000"/>
              </a:xfrm>
            </p:grpSpPr>
            <p:grpSp>
              <p:nvGrpSpPr>
                <p:cNvPr id="254" name="Group 323"/>
                <p:cNvGrpSpPr/>
                <p:nvPr/>
              </p:nvGrpSpPr>
              <p:grpSpPr>
                <a:xfrm rot="14059754">
                  <a:off x="1597129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44" name="Rounded Rectangle 6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56" name="Group 224"/>
                  <p:cNvGrpSpPr/>
                  <p:nvPr/>
                </p:nvGrpSpPr>
                <p:grpSpPr>
                  <a:xfrm>
                    <a:off x="1077912" y="53038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57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5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74" name="Rectangle 7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5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76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77" name="Oval 7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72" name="Straight Connector 24"/>
                      <p:cNvCxnSpPr>
                        <a:endCxn id="7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>
                        <a:stCxn id="74" idx="0"/>
                        <a:endCxn id="7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0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61" name="Group 243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67" name="Rectangle 6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6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69" name="Oval 6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70" name="Oval 6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65" name="Straight Connector 64"/>
                      <p:cNvCxnSpPr>
                        <a:stCxn id="69" idx="4"/>
                        <a:endCxn id="6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>
                        <a:stCxn id="67" idx="0"/>
                        <a:endCxn id="7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8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7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60" name="Rectangle 5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7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62" name="Oval 6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63" name="Oval 6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8" name="Straight Connector 57"/>
                      <p:cNvCxnSpPr>
                        <a:stCxn id="62" idx="4"/>
                        <a:endCxn id="6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>
                        <a:stCxn id="60" idx="0"/>
                        <a:endCxn id="6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79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8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53" name="Rectangle 5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8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55" name="Oval 5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56" name="Oval 5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1" name="Straight Connector 50"/>
                      <p:cNvCxnSpPr>
                        <a:stCxn id="55" idx="4"/>
                        <a:endCxn id="5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>
                        <a:stCxn id="53" idx="0"/>
                        <a:endCxn id="5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90" name="Group 397"/>
                <p:cNvGrpSpPr/>
                <p:nvPr/>
              </p:nvGrpSpPr>
              <p:grpSpPr>
                <a:xfrm rot="7540246" flipH="1">
                  <a:off x="7120524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91" name="Group 224"/>
                  <p:cNvGrpSpPr/>
                  <p:nvPr/>
                </p:nvGrpSpPr>
                <p:grpSpPr>
                  <a:xfrm>
                    <a:off x="1077912" y="53038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92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93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40" name="Rectangle 3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9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42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43" name="Oval 4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8" name="Straight Connector 24"/>
                      <p:cNvCxnSpPr>
                        <a:endCxn id="4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>
                        <a:stCxn id="40" idx="0"/>
                        <a:endCxn id="4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5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99" name="Group 243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3" name="Rectangle 3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0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5" name="Oval 3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6" name="Oval 3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1" name="Straight Connector 30"/>
                      <p:cNvCxnSpPr>
                        <a:stCxn id="35" idx="4"/>
                        <a:endCxn id="3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/>
                      <p:cNvCxnSpPr>
                        <a:stCxn id="33" idx="0"/>
                        <a:endCxn id="3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6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0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6" name="Rectangle 2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13" name="Group 41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8" name="Oval 2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9" name="Oval 2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" name="Straight Connector 23"/>
                      <p:cNvCxnSpPr>
                        <a:stCxn id="28" idx="4"/>
                        <a:endCxn id="2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>
                        <a:stCxn id="26" idx="0"/>
                        <a:endCxn id="2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6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2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9" name="Rectangle 18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2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1" name="Oval 20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2" name="Oval 2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" name="Straight Connector 16"/>
                      <p:cNvCxnSpPr>
                        <a:stCxn id="21" idx="4"/>
                        <a:endCxn id="19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>
                        <a:stCxn id="19" idx="0"/>
                        <a:endCxn id="2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  <p:cxnSp>
          <p:nvCxnSpPr>
            <p:cNvPr id="323" name="Straight Connector 322"/>
            <p:cNvCxnSpPr/>
            <p:nvPr/>
          </p:nvCxnSpPr>
          <p:spPr bwMode="auto">
            <a:xfrm rot="16200000" flipH="1">
              <a:off x="3796416" y="3431504"/>
              <a:ext cx="3928213" cy="2254852"/>
            </a:xfrm>
            <a:prstGeom prst="line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4" name="Right Bracket 323"/>
            <p:cNvSpPr/>
            <p:nvPr/>
          </p:nvSpPr>
          <p:spPr bwMode="auto">
            <a:xfrm rot="4130914">
              <a:off x="4202583" y="2444319"/>
              <a:ext cx="67510" cy="700912"/>
            </a:xfrm>
            <a:prstGeom prst="rightBracke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325" name="Right Bracket 324"/>
            <p:cNvSpPr/>
            <p:nvPr/>
          </p:nvSpPr>
          <p:spPr bwMode="auto">
            <a:xfrm rot="5400000" flipH="1">
              <a:off x="7101775" y="6290373"/>
              <a:ext cx="68073" cy="381000"/>
            </a:xfrm>
            <a:prstGeom prst="rightBracke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1400301" y="60658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6277101" y="6065837"/>
            <a:ext cx="2403222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Hop Count:  7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839912" y="6523037"/>
            <a:ext cx="152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72 nodes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6716712" y="6523037"/>
            <a:ext cx="152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36 nodes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41" name="Group 124"/>
          <p:cNvGrpSpPr>
            <a:grpSpLocks noChangeAspect="1"/>
          </p:cNvGrpSpPr>
          <p:nvPr/>
        </p:nvGrpSpPr>
        <p:grpSpPr>
          <a:xfrm>
            <a:off x="5192712" y="2255837"/>
            <a:ext cx="4572000" cy="3638283"/>
            <a:chOff x="2332831" y="2255837"/>
            <a:chExt cx="5410200" cy="4305300"/>
          </a:xfrm>
        </p:grpSpPr>
        <p:grpSp>
          <p:nvGrpSpPr>
            <p:cNvPr id="442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479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40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41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42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43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44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45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46" name="Straight Connector 10"/>
                <p:cNvCxnSpPr/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13"/>
                <p:cNvCxnSpPr/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15"/>
                <p:cNvCxnSpPr/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17"/>
                <p:cNvCxnSpPr/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19"/>
                <p:cNvCxnSpPr/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29" name="Oval 528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30" name="Oval 529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31" name="Oval 530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32" name="Oval 531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33" name="Oval 532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34" name="Oval 533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35" name="Straight Connector 534"/>
                <p:cNvCxnSpPr>
                  <a:stCxn id="529" idx="6"/>
                  <a:endCxn id="530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/>
                <p:cNvCxnSpPr>
                  <a:stCxn id="530" idx="6"/>
                  <a:endCxn id="534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/>
                <p:cNvCxnSpPr>
                  <a:stCxn id="534" idx="6"/>
                  <a:endCxn id="533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/>
                <p:cNvCxnSpPr>
                  <a:stCxn id="533" idx="6"/>
                  <a:endCxn id="532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/>
                <p:cNvCxnSpPr>
                  <a:stCxn id="532" idx="6"/>
                  <a:endCxn id="531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18" name="Oval 517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9" name="Oval 518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0" name="Oval 519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1" name="Oval 520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2" name="Oval 521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23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24" name="Straight Connector 40"/>
                <p:cNvCxnSpPr>
                  <a:stCxn id="518" idx="6"/>
                  <a:endCxn id="519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41"/>
                <p:cNvCxnSpPr>
                  <a:stCxn id="519" idx="6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42"/>
                <p:cNvCxnSpPr>
                  <a:endCxn id="522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43"/>
                <p:cNvCxnSpPr>
                  <a:stCxn id="522" idx="6"/>
                  <a:endCxn id="521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44"/>
                <p:cNvCxnSpPr>
                  <a:stCxn id="521" idx="6"/>
                  <a:endCxn id="520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2" name="Group 45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507" name="Oval 506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9" name="Oval 508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0" name="Oval 509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1" name="Oval 510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12" name="Oval 511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13" name="Straight Connector 512"/>
                <p:cNvCxnSpPr>
                  <a:stCxn id="507" idx="6"/>
                  <a:endCxn id="508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>
                  <a:stCxn id="508" idx="6"/>
                  <a:endCxn id="512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>
                  <a:stCxn id="512" idx="6"/>
                  <a:endCxn id="511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>
                  <a:stCxn id="511" idx="6"/>
                  <a:endCxn id="510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/>
                <p:cNvCxnSpPr>
                  <a:stCxn id="510" idx="6"/>
                  <a:endCxn id="509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96" name="Oval 495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7" name="Oval 496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8" name="Oval 497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9" name="Oval 498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0" name="Oval 499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501" name="Oval 500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502" name="Straight Connector 501"/>
                <p:cNvCxnSpPr>
                  <a:stCxn id="496" idx="6"/>
                  <a:endCxn id="497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>
                  <a:stCxn id="497" idx="6"/>
                  <a:endCxn id="501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>
                  <a:stCxn id="501" idx="6"/>
                  <a:endCxn id="500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>
                  <a:stCxn id="500" idx="6"/>
                  <a:endCxn id="499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>
                  <a:stCxn id="499" idx="6"/>
                  <a:endCxn id="498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485" name="Oval 484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6" name="Oval 485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7" name="Oval 486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8" name="Oval 487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490" name="Oval 48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491" name="Straight Connector 490"/>
                <p:cNvCxnSpPr>
                  <a:stCxn id="485" idx="6"/>
                  <a:endCxn id="486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>
                  <a:stCxn id="486" idx="6"/>
                  <a:endCxn id="490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>
                  <a:stCxn id="490" idx="6"/>
                  <a:endCxn id="489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>
                  <a:stCxn id="489" idx="6"/>
                  <a:endCxn id="488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>
                  <a:stCxn id="488" idx="6"/>
                  <a:endCxn id="487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3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444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473" name="Straight Connector 472"/>
                <p:cNvCxnSpPr>
                  <a:endCxn id="518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>
                  <a:endCxn id="519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>
                  <a:endCxn id="522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>
                  <a:endCxn id="521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endCxn id="520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467" name="Straight Connector 466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6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461" name="Straight Connector 460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455" name="Straight Connector 454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449" name="Straight Connector 448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is Dragonfly better?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103437"/>
            <a:ext cx="9070975" cy="4189413"/>
          </a:xfrm>
          <a:ln/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/>
              <a:t>Virtual router has a very high radix (number of ports), which leads to reduced latency (time to send a message) and hop counts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400" dirty="0" smtClean="0"/>
              <a:t>Global diameter of system is 1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sz="2400" dirty="0" smtClean="0"/>
              <a:t>Overall diameter is 3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/>
              <a:t>Scalable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/>
              <a:t>Design minimizes necessary global channels, reducing cost significantly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Cabling Problem…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5912" y="2503487"/>
            <a:ext cx="4457700" cy="3848100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…or, why all the cables weren’t shown earlier.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Recent design, not yet produced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Can cause some problems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How is a dragonfly machine actually cabled?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2" y="2179637"/>
            <a:ext cx="4386146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0357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Cabling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705894"/>
            <a:ext cx="4457700" cy="3138487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Does it matter which router in a group a global cable is connected to?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Do different cablings affect the machine’s performance, or do all cablings perform equally?</a:t>
            </a:r>
            <a:endParaRPr lang="en-US" dirty="0"/>
          </a:p>
        </p:txBody>
      </p:sp>
      <p:grpSp>
        <p:nvGrpSpPr>
          <p:cNvPr id="405" name="Group 404"/>
          <p:cNvGrpSpPr/>
          <p:nvPr/>
        </p:nvGrpSpPr>
        <p:grpSpPr>
          <a:xfrm>
            <a:off x="5726112" y="2027237"/>
            <a:ext cx="4038600" cy="4495800"/>
            <a:chOff x="5726112" y="2027237"/>
            <a:chExt cx="4038600" cy="4495800"/>
          </a:xfrm>
        </p:grpSpPr>
        <p:grpSp>
          <p:nvGrpSpPr>
            <p:cNvPr id="404" name="Group 403"/>
            <p:cNvGrpSpPr/>
            <p:nvPr/>
          </p:nvGrpSpPr>
          <p:grpSpPr>
            <a:xfrm>
              <a:off x="5726112" y="2027237"/>
              <a:ext cx="3581400" cy="2320430"/>
              <a:chOff x="5726112" y="2027237"/>
              <a:chExt cx="3581400" cy="2320430"/>
            </a:xfrm>
          </p:grpSpPr>
          <p:grpSp>
            <p:nvGrpSpPr>
              <p:cNvPr id="326" name="Group 325"/>
              <p:cNvGrpSpPr/>
              <p:nvPr/>
            </p:nvGrpSpPr>
            <p:grpSpPr>
              <a:xfrm>
                <a:off x="5726112" y="2560637"/>
                <a:ext cx="3581400" cy="1093197"/>
                <a:chOff x="6030912" y="2255837"/>
                <a:chExt cx="3581400" cy="1093197"/>
              </a:xfrm>
            </p:grpSpPr>
            <p:grpSp>
              <p:nvGrpSpPr>
                <p:cNvPr id="151" name="Group 326"/>
                <p:cNvGrpSpPr/>
                <p:nvPr/>
              </p:nvGrpSpPr>
              <p:grpSpPr>
                <a:xfrm>
                  <a:off x="6030912" y="22558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222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23" name="Group 58"/>
                  <p:cNvGrpSpPr/>
                  <p:nvPr/>
                </p:nvGrpSpPr>
                <p:grpSpPr>
                  <a:xfrm>
                    <a:off x="4278312" y="2103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224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4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52" name="Rectangle 1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5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54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55" name="Oval 1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50" name="Straight Connector 249"/>
                      <p:cNvCxnSpPr>
                        <a:stCxn id="229" idx="4"/>
                        <a:endCxn id="222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1" name="Straight Connector 32"/>
                      <p:cNvCxnSpPr>
                        <a:stCxn id="222" idx="0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5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42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45" name="Rectangle 244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46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47" name="Oval 246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48" name="Oval 247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43" name="Straight Connector 242"/>
                      <p:cNvCxnSpPr>
                        <a:stCxn id="247" idx="4"/>
                        <a:endCxn id="245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Straight Connector 243"/>
                      <p:cNvCxnSpPr>
                        <a:stCxn id="245" idx="0"/>
                        <a:endCxn id="248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6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35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38" name="Rectangle 4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39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40" name="Oval 4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41" name="Oval 240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36" name="Straight Connector 4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Connector 45"/>
                      <p:cNvCxnSpPr>
                        <a:endCxn id="241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228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231" name="Rectangle 230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232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233" name="Oval 232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234" name="Oval 233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29" name="Straight Connector 52"/>
                      <p:cNvCxnSpPr>
                        <a:stCxn id="233" idx="4"/>
                        <a:endCxn id="231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/>
                      <p:cNvCxnSpPr>
                        <a:stCxn id="231" idx="0"/>
                        <a:endCxn id="234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53" name="Group 327"/>
                <p:cNvGrpSpPr/>
                <p:nvPr/>
              </p:nvGrpSpPr>
              <p:grpSpPr>
                <a:xfrm rot="1320397" flipH="1">
                  <a:off x="8088312" y="25108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54" name="Rounded Rectangle 153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55" name="Group 290"/>
                  <p:cNvGrpSpPr/>
                  <p:nvPr/>
                </p:nvGrpSpPr>
                <p:grpSpPr>
                  <a:xfrm>
                    <a:off x="1992312" y="2484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156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81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84" name="Rectangle 183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85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86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87" name="Oval 186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82" name="Straight Connector 24"/>
                      <p:cNvCxnSpPr>
                        <a:endCxn id="184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Straight Connector 182"/>
                      <p:cNvCxnSpPr>
                        <a:stCxn id="184" idx="0"/>
                        <a:endCxn id="187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7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74" name="Group 309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77" name="Rectangle 17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7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79" name="Oval 17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80" name="Oval 179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75" name="Straight Connector 174"/>
                      <p:cNvCxnSpPr>
                        <a:stCxn id="179" idx="4"/>
                        <a:endCxn id="17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>
                        <a:stCxn id="177" idx="0"/>
                        <a:endCxn id="180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8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6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70" name="Rectangle 16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71" name="Group 34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72" name="Oval 17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73" name="Oval 17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68" name="Straight Connector 167"/>
                      <p:cNvCxnSpPr>
                        <a:stCxn id="172" idx="4"/>
                        <a:endCxn id="17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Straight Connector 168"/>
                      <p:cNvCxnSpPr>
                        <a:stCxn id="170" idx="0"/>
                        <a:endCxn id="17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9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16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163" name="Rectangle 16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16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165" name="Oval 164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166" name="Oval 16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161" name="Straight Connector 160"/>
                      <p:cNvCxnSpPr>
                        <a:stCxn id="165" idx="4"/>
                        <a:endCxn id="16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Connector 161"/>
                      <p:cNvCxnSpPr>
                        <a:stCxn id="163" idx="0"/>
                        <a:endCxn id="16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327" name="TextBox 326"/>
              <p:cNvSpPr txBox="1"/>
              <p:nvPr/>
            </p:nvSpPr>
            <p:spPr>
              <a:xfrm>
                <a:off x="5802312" y="2027237"/>
                <a:ext cx="3505200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Does this configuration…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5896051" y="3167482"/>
                <a:ext cx="3079699" cy="1180185"/>
              </a:xfrm>
              <a:custGeom>
                <a:avLst/>
                <a:gdLst>
                  <a:gd name="connsiteX0" fmla="*/ 0 w 3079699"/>
                  <a:gd name="connsiteY0" fmla="*/ 0 h 1180185"/>
                  <a:gd name="connsiteX1" fmla="*/ 1411834 w 3079699"/>
                  <a:gd name="connsiteY1" fmla="*/ 1104595 h 1180185"/>
                  <a:gd name="connsiteX2" fmla="*/ 3079699 w 3079699"/>
                  <a:gd name="connsiteY2" fmla="*/ 453542 h 118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9699" h="1180185">
                    <a:moveTo>
                      <a:pt x="0" y="0"/>
                    </a:moveTo>
                    <a:cubicBezTo>
                      <a:pt x="449275" y="514502"/>
                      <a:pt x="898551" y="1029005"/>
                      <a:pt x="1411834" y="1104595"/>
                    </a:cubicBezTo>
                    <a:cubicBezTo>
                      <a:pt x="1925117" y="1180185"/>
                      <a:pt x="2785872" y="598627"/>
                      <a:pt x="3079699" y="453542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5726112" y="4702174"/>
              <a:ext cx="4038600" cy="1820863"/>
              <a:chOff x="5726112" y="4541837"/>
              <a:chExt cx="4038600" cy="1820863"/>
            </a:xfrm>
          </p:grpSpPr>
          <p:sp>
            <p:nvSpPr>
              <p:cNvPr id="329" name="TextBox 328"/>
              <p:cNvSpPr txBox="1"/>
              <p:nvPr/>
            </p:nvSpPr>
            <p:spPr>
              <a:xfrm>
                <a:off x="5802312" y="4541837"/>
                <a:ext cx="3962400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…perform the same as this one?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0" name="Group 329"/>
              <p:cNvGrpSpPr/>
              <p:nvPr/>
            </p:nvGrpSpPr>
            <p:grpSpPr>
              <a:xfrm>
                <a:off x="5726112" y="5048840"/>
                <a:ext cx="3581400" cy="1093197"/>
                <a:chOff x="6030912" y="2255837"/>
                <a:chExt cx="3581400" cy="1093197"/>
              </a:xfrm>
            </p:grpSpPr>
            <p:grpSp>
              <p:nvGrpSpPr>
                <p:cNvPr id="331" name="Group 326"/>
                <p:cNvGrpSpPr/>
                <p:nvPr/>
              </p:nvGrpSpPr>
              <p:grpSpPr>
                <a:xfrm>
                  <a:off x="6030912" y="22558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367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68" name="Group 58"/>
                  <p:cNvGrpSpPr/>
                  <p:nvPr/>
                </p:nvGrpSpPr>
                <p:grpSpPr>
                  <a:xfrm>
                    <a:off x="4278312" y="2103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369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94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97" name="Rectangle 1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98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99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400" name="Oval 1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95" name="Straight Connector 394"/>
                      <p:cNvCxnSpPr>
                        <a:stCxn id="374" idx="4"/>
                        <a:endCxn id="367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6" name="Straight Connector 32"/>
                      <p:cNvCxnSpPr>
                        <a:stCxn id="367" idx="0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0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87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90" name="Rectangle 389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91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92" name="Oval 391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93" name="Oval 392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88" name="Straight Connector 387"/>
                      <p:cNvCxnSpPr>
                        <a:stCxn id="392" idx="4"/>
                        <a:endCxn id="390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9" name="Straight Connector 388"/>
                      <p:cNvCxnSpPr>
                        <a:stCxn id="390" idx="0"/>
                        <a:endCxn id="393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1" name="Group 370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8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83" name="Rectangle 46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8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85" name="Oval 48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86" name="Oval 38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81" name="Straight Connector 44"/>
                      <p:cNvCxnSpPr/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Straight Connector 45"/>
                      <p:cNvCxnSpPr>
                        <a:endCxn id="38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72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73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76" name="Rectangle 37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77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78" name="Oval 37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79" name="Oval 37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74" name="Straight Connector 52"/>
                      <p:cNvCxnSpPr>
                        <a:stCxn id="378" idx="4"/>
                        <a:endCxn id="37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5" name="Straight Connector 374"/>
                      <p:cNvCxnSpPr>
                        <a:stCxn id="376" idx="0"/>
                        <a:endCxn id="37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332" name="Group 327"/>
                <p:cNvGrpSpPr/>
                <p:nvPr/>
              </p:nvGrpSpPr>
              <p:grpSpPr>
                <a:xfrm rot="1320397" flipH="1">
                  <a:off x="8088312" y="25108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333" name="Rounded Rectangle 332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34" name="Group 290"/>
                  <p:cNvGrpSpPr/>
                  <p:nvPr/>
                </p:nvGrpSpPr>
                <p:grpSpPr>
                  <a:xfrm>
                    <a:off x="1992312" y="2484437"/>
                    <a:ext cx="1480711" cy="457200"/>
                    <a:chOff x="4278312" y="2103437"/>
                    <a:chExt cx="1480711" cy="457200"/>
                  </a:xfrm>
                </p:grpSpPr>
                <p:grpSp>
                  <p:nvGrpSpPr>
                    <p:cNvPr id="335" name="Group 33"/>
                    <p:cNvGrpSpPr/>
                    <p:nvPr/>
                  </p:nvGrpSpPr>
                  <p:grpSpPr>
                    <a:xfrm>
                      <a:off x="4278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60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63" name="Rectangle 362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64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65" name="Oval 1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66" name="Oval 365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61" name="Straight Connector 24"/>
                      <p:cNvCxnSpPr>
                        <a:endCxn id="363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2" name="Straight Connector 361"/>
                      <p:cNvCxnSpPr>
                        <a:stCxn id="363" idx="0"/>
                        <a:endCxn id="366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36" name="Group 34"/>
                    <p:cNvGrpSpPr/>
                    <p:nvPr/>
                  </p:nvGrpSpPr>
                  <p:grpSpPr>
                    <a:xfrm>
                      <a:off x="4659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53" name="Group 309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56" name="Rectangle 355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57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58" name="Oval 357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59" name="Oval 358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54" name="Straight Connector 353"/>
                      <p:cNvCxnSpPr>
                        <a:stCxn id="358" idx="4"/>
                        <a:endCxn id="356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>
                        <a:stCxn id="356" idx="0"/>
                        <a:endCxn id="359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37" name="Group 42"/>
                    <p:cNvGrpSpPr/>
                    <p:nvPr/>
                  </p:nvGrpSpPr>
                  <p:grpSpPr>
                    <a:xfrm>
                      <a:off x="5040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46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49" name="Rectangle 348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50" name="Group 345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51" name="Oval 350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52" name="Oval 351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47" name="Straight Connector 346"/>
                      <p:cNvCxnSpPr>
                        <a:stCxn id="351" idx="4"/>
                        <a:endCxn id="349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>
                        <a:stCxn id="349" idx="0"/>
                        <a:endCxn id="352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38" name="Group 50"/>
                    <p:cNvGrpSpPr/>
                    <p:nvPr/>
                  </p:nvGrpSpPr>
                  <p:grpSpPr>
                    <a:xfrm>
                      <a:off x="5421312" y="2103437"/>
                      <a:ext cx="337711" cy="457200"/>
                      <a:chOff x="11288712" y="2332037"/>
                      <a:chExt cx="337711" cy="457200"/>
                    </a:xfrm>
                  </p:grpSpPr>
                  <p:grpSp>
                    <p:nvGrpSpPr>
                      <p:cNvPr id="339" name="Group 20"/>
                      <p:cNvGrpSpPr/>
                      <p:nvPr/>
                    </p:nvGrpSpPr>
                    <p:grpSpPr>
                      <a:xfrm>
                        <a:off x="11288712" y="2332037"/>
                        <a:ext cx="337711" cy="457200"/>
                        <a:chOff x="11288712" y="2332037"/>
                        <a:chExt cx="337711" cy="457200"/>
                      </a:xfrm>
                    </p:grpSpPr>
                    <p:sp>
                      <p:nvSpPr>
                        <p:cNvPr id="342" name="Rectangle 341"/>
                        <p:cNvSpPr/>
                        <p:nvPr/>
                      </p:nvSpPr>
                      <p:spPr bwMode="auto">
                        <a:xfrm>
                          <a:off x="11297547" y="2514917"/>
                          <a:ext cx="320040" cy="274320"/>
                        </a:xfrm>
                        <a:prstGeom prst="rect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grpSp>
                      <p:nvGrpSpPr>
                        <p:cNvPr id="343" name="Group 19"/>
                        <p:cNvGrpSpPr/>
                        <p:nvPr/>
                      </p:nvGrpSpPr>
                      <p:grpSpPr>
                        <a:xfrm>
                          <a:off x="11288712" y="2332037"/>
                          <a:ext cx="337711" cy="137160"/>
                          <a:chOff x="11288712" y="2293937"/>
                          <a:chExt cx="337711" cy="137160"/>
                        </a:xfrm>
                      </p:grpSpPr>
                      <p:sp>
                        <p:nvSpPr>
                          <p:cNvPr id="344" name="Oval 343"/>
                          <p:cNvSpPr/>
                          <p:nvPr/>
                        </p:nvSpPr>
                        <p:spPr bwMode="auto">
                          <a:xfrm>
                            <a:off x="11288712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  <p:sp>
                        <p:nvSpPr>
                          <p:cNvPr id="345" name="Oval 344"/>
                          <p:cNvSpPr/>
                          <p:nvPr/>
                        </p:nvSpPr>
                        <p:spPr bwMode="auto">
                          <a:xfrm>
                            <a:off x="11489263" y="2293937"/>
                            <a:ext cx="137160" cy="137160"/>
                          </a:xfrm>
                          <a:prstGeom prst="ellipse">
                            <a:avLst/>
                          </a:prstGeom>
                          <a:ln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vert="horz" wrap="square" lIns="91440" tIns="45720" rIns="91440" bIns="45720" numCol="1" rtlCol="0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indent="0" algn="l" defTabSz="449263" rtl="0" eaLnBrk="1" fontAlgn="base" latinLnBrk="0" hangingPunct="0">
                              <a:lnSpc>
                                <a:spcPct val="93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Arial" charset="0"/>
                              <a:cs typeface="Arial Unicode MS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340" name="Straight Connector 339"/>
                      <p:cNvCxnSpPr>
                        <a:stCxn id="344" idx="4"/>
                        <a:endCxn id="342" idx="0"/>
                      </p:cNvCxnSpPr>
                      <p:nvPr/>
                    </p:nvCxnSpPr>
                    <p:spPr bwMode="auto">
                      <a:xfrm rot="16200000" flipH="1">
                        <a:off x="11384569" y="2441919"/>
                        <a:ext cx="45720" cy="100275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1" name="Straight Connector 340"/>
                      <p:cNvCxnSpPr>
                        <a:stCxn id="342" idx="0"/>
                        <a:endCxn id="345" idx="4"/>
                      </p:cNvCxnSpPr>
                      <p:nvPr/>
                    </p:nvCxnSpPr>
                    <p:spPr bwMode="auto">
                      <a:xfrm rot="5400000" flipH="1" flipV="1">
                        <a:off x="11484845" y="2441919"/>
                        <a:ext cx="45720" cy="100276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402" name="Freeform 401"/>
              <p:cNvSpPr/>
              <p:nvPr/>
            </p:nvSpPr>
            <p:spPr bwMode="auto">
              <a:xfrm>
                <a:off x="6610350" y="5605462"/>
                <a:ext cx="1454150" cy="757238"/>
              </a:xfrm>
              <a:custGeom>
                <a:avLst/>
                <a:gdLst>
                  <a:gd name="connsiteX0" fmla="*/ 0 w 1454150"/>
                  <a:gd name="connsiteY0" fmla="*/ 61913 h 757238"/>
                  <a:gd name="connsiteX1" fmla="*/ 752475 w 1454150"/>
                  <a:gd name="connsiteY1" fmla="*/ 747713 h 757238"/>
                  <a:gd name="connsiteX2" fmla="*/ 1428750 w 1454150"/>
                  <a:gd name="connsiteY2" fmla="*/ 119063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4150" h="757238">
                    <a:moveTo>
                      <a:pt x="0" y="61913"/>
                    </a:moveTo>
                    <a:cubicBezTo>
                      <a:pt x="257175" y="400050"/>
                      <a:pt x="514350" y="738188"/>
                      <a:pt x="752475" y="747713"/>
                    </a:cubicBezTo>
                    <a:cubicBezTo>
                      <a:pt x="990600" y="757238"/>
                      <a:pt x="1454150" y="0"/>
                      <a:pt x="1428750" y="119063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Box 343"/>
          <p:cNvSpPr txBox="1"/>
          <p:nvPr/>
        </p:nvSpPr>
        <p:spPr>
          <a:xfrm>
            <a:off x="392112" y="655637"/>
            <a:ext cx="92964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  <a:t>Two Main Cabling Patterns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 pitchFamily="49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849312" y="3531555"/>
            <a:ext cx="7162800" cy="16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bg1"/>
                </a:solidFill>
                <a:latin typeface="Georgia" pitchFamily="18" charset="0"/>
              </a:rPr>
              <a:t>Absolute Cabling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altLang="zh-CN" sz="3600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bg1"/>
                </a:solidFill>
                <a:latin typeface="Georgia" pitchFamily="18" charset="0"/>
              </a:rPr>
              <a:t>Relative Cabling</a:t>
            </a:r>
            <a:endParaRPr lang="en-US" altLang="zh-CN" sz="3600" dirty="0" smtClean="0">
              <a:latin typeface="Georgia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-369888" y="21034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Georgia" pitchFamily="18" charset="0"/>
              </a:rPr>
              <a:t>Random cabling is OK but…</a:t>
            </a:r>
            <a:endParaRPr lang="zh-CN" altLang="en-US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2112" y="2027237"/>
            <a:ext cx="38100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Local naming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2220912" y="3475037"/>
            <a:ext cx="6248400" cy="2743200"/>
            <a:chOff x="2220912" y="3932237"/>
            <a:chExt cx="6248400" cy="2743200"/>
          </a:xfrm>
        </p:grpSpPr>
        <p:grpSp>
          <p:nvGrpSpPr>
            <p:cNvPr id="3" name="Group 326"/>
            <p:cNvGrpSpPr/>
            <p:nvPr/>
          </p:nvGrpSpPr>
          <p:grpSpPr>
            <a:xfrm>
              <a:off x="2220912" y="3932237"/>
              <a:ext cx="5791200" cy="2743200"/>
              <a:chOff x="4275931" y="1951037"/>
              <a:chExt cx="1524000" cy="838200"/>
            </a:xfrm>
          </p:grpSpPr>
          <p:sp>
            <p:nvSpPr>
              <p:cNvPr id="7" name="Rounded Rectangle 2"/>
              <p:cNvSpPr/>
              <p:nvPr/>
            </p:nvSpPr>
            <p:spPr bwMode="auto">
              <a:xfrm>
                <a:off x="4275931" y="1951037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4" name="Group 58"/>
              <p:cNvGrpSpPr/>
              <p:nvPr/>
            </p:nvGrpSpPr>
            <p:grpSpPr>
              <a:xfrm>
                <a:off x="4278312" y="2103437"/>
                <a:ext cx="1480711" cy="457200"/>
                <a:chOff x="4278312" y="2103437"/>
                <a:chExt cx="1480711" cy="457200"/>
              </a:xfrm>
            </p:grpSpPr>
            <p:grpSp>
              <p:nvGrpSpPr>
                <p:cNvPr id="5" name="Group 33"/>
                <p:cNvGrpSpPr/>
                <p:nvPr/>
              </p:nvGrpSpPr>
              <p:grpSpPr>
                <a:xfrm>
                  <a:off x="4278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6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7" name="Rectangle 1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8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9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0" name="Oval 1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35" name="Straight Connector 24"/>
                  <p:cNvCxnSpPr>
                    <a:stCxn id="7" idx="4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2"/>
                  <p:cNvCxnSpPr/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4"/>
                <p:cNvGrpSpPr/>
                <p:nvPr/>
              </p:nvGrpSpPr>
              <p:grpSpPr>
                <a:xfrm>
                  <a:off x="4659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0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0" name="Rectangle 38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2" name="Oval 40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" name="Oval 41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28" name="Straight Connector 36"/>
                  <p:cNvCxnSpPr>
                    <a:stCxn id="32" idx="4"/>
                    <a:endCxn id="30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37"/>
                  <p:cNvCxnSpPr>
                    <a:stCxn id="30" idx="0"/>
                    <a:endCxn id="33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42"/>
                <p:cNvGrpSpPr/>
                <p:nvPr/>
              </p:nvGrpSpPr>
              <p:grpSpPr>
                <a:xfrm>
                  <a:off x="5040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3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23" name="Rectangle 4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7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5" name="Oval 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" name="Oval 4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21" name="Straight Connector 44"/>
                  <p:cNvCxnSpPr/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45"/>
                  <p:cNvCxnSpPr>
                    <a:endCxn id="26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50"/>
                <p:cNvGrpSpPr/>
                <p:nvPr/>
              </p:nvGrpSpPr>
              <p:grpSpPr>
                <a:xfrm>
                  <a:off x="5421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24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16" name="Rectangle 54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7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8" name="Oval 56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" name="Oval 57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4" name="Straight Connector 52"/>
                  <p:cNvCxnSpPr>
                    <a:stCxn id="18" idx="4"/>
                    <a:endCxn id="16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53"/>
                  <p:cNvCxnSpPr>
                    <a:stCxn id="16" idx="0"/>
                    <a:endCxn id="19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2" name="TextBox 41"/>
            <p:cNvSpPr txBox="1"/>
            <p:nvPr/>
          </p:nvSpPr>
          <p:spPr>
            <a:xfrm>
              <a:off x="2678112" y="5972758"/>
              <a:ext cx="5791200" cy="55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0     		 1			  2		   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 bwMode="auto">
          <a:xfrm>
            <a:off x="26019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1353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40497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5831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54975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1071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0215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554912" y="5456237"/>
            <a:ext cx="0" cy="1066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2"/>
          <p:cNvGrpSpPr/>
          <p:nvPr/>
        </p:nvGrpSpPr>
        <p:grpSpPr>
          <a:xfrm>
            <a:off x="6335712" y="6370637"/>
            <a:ext cx="1524000" cy="838200"/>
            <a:chOff x="5342731" y="6370637"/>
            <a:chExt cx="1524000" cy="838200"/>
          </a:xfrm>
        </p:grpSpPr>
        <p:sp>
          <p:nvSpPr>
            <p:cNvPr id="284" name="Rounded Rectangle 9"/>
            <p:cNvSpPr/>
            <p:nvPr/>
          </p:nvSpPr>
          <p:spPr bwMode="auto">
            <a:xfrm>
              <a:off x="5342731" y="63706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3" name="Group 158"/>
            <p:cNvGrpSpPr/>
            <p:nvPr/>
          </p:nvGrpSpPr>
          <p:grpSpPr>
            <a:xfrm flipV="1">
              <a:off x="5345112" y="6523037"/>
              <a:ext cx="1480711" cy="502920"/>
              <a:chOff x="4278312" y="2057717"/>
              <a:chExt cx="1480711" cy="502920"/>
            </a:xfrm>
          </p:grpSpPr>
          <p:grpSp>
            <p:nvGrpSpPr>
              <p:cNvPr id="4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314" name="Rectangle 187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316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17" name="Oval 190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312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186"/>
                <p:cNvCxnSpPr>
                  <a:endCxn id="13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" name="Group 177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307" name="Rectangle 180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309" name="Oval 182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10" name="Oval 183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305" name="Straight Connector 178"/>
                <p:cNvCxnSpPr>
                  <a:stCxn id="309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179"/>
                <p:cNvCxnSpPr>
                  <a:endCxn id="116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42"/>
              <p:cNvGrpSpPr/>
              <p:nvPr/>
            </p:nvGrpSpPr>
            <p:grpSpPr>
              <a:xfrm>
                <a:off x="5040312" y="2057717"/>
                <a:ext cx="383431" cy="502920"/>
                <a:chOff x="11288712" y="2286317"/>
                <a:chExt cx="383431" cy="502920"/>
              </a:xfrm>
            </p:grpSpPr>
            <p:grpSp>
              <p:nvGrpSpPr>
                <p:cNvPr id="12" name="Group 20"/>
                <p:cNvGrpSpPr/>
                <p:nvPr/>
              </p:nvGrpSpPr>
              <p:grpSpPr>
                <a:xfrm>
                  <a:off x="11288712" y="2286317"/>
                  <a:ext cx="383431" cy="502920"/>
                  <a:chOff x="11288712" y="2286317"/>
                  <a:chExt cx="383431" cy="502920"/>
                </a:xfrm>
              </p:grpSpPr>
              <p:sp>
                <p:nvSpPr>
                  <p:cNvPr id="300" name="Rectangle 173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3" name="Group 19"/>
                  <p:cNvGrpSpPr/>
                  <p:nvPr/>
                </p:nvGrpSpPr>
                <p:grpSpPr>
                  <a:xfrm>
                    <a:off x="11288712" y="2286317"/>
                    <a:ext cx="383431" cy="182880"/>
                    <a:chOff x="11288712" y="2248217"/>
                    <a:chExt cx="383431" cy="182880"/>
                  </a:xfrm>
                </p:grpSpPr>
                <p:sp>
                  <p:nvSpPr>
                    <p:cNvPr id="302" name="Oval 175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03" name="Oval 176"/>
                    <p:cNvSpPr/>
                    <p:nvPr/>
                  </p:nvSpPr>
                  <p:spPr bwMode="auto">
                    <a:xfrm>
                      <a:off x="11489263" y="2248217"/>
                      <a:ext cx="182880" cy="18288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98" name="Straight Connector 171"/>
                <p:cNvCxnSpPr>
                  <a:stCxn id="302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172"/>
                <p:cNvCxnSpPr/>
                <p:nvPr/>
              </p:nvCxnSpPr>
              <p:spPr bwMode="auto">
                <a:xfrm rot="5400000" flipH="1" flipV="1">
                  <a:off x="11496275" y="2430489"/>
                  <a:ext cx="45720" cy="12313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93" name="Rectangle 16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95" name="Oval 168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96" name="Oval 16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91" name="Straight Connector 164"/>
                <p:cNvCxnSpPr>
                  <a:stCxn id="295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165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" name="Group 433"/>
          <p:cNvGrpSpPr/>
          <p:nvPr/>
        </p:nvGrpSpPr>
        <p:grpSpPr>
          <a:xfrm>
            <a:off x="4354512" y="6370637"/>
            <a:ext cx="1524000" cy="838200"/>
            <a:chOff x="3211512" y="6370637"/>
            <a:chExt cx="1524000" cy="838200"/>
          </a:xfrm>
        </p:grpSpPr>
        <p:sp>
          <p:nvSpPr>
            <p:cNvPr id="250" name="Rounded Rectangle 8"/>
            <p:cNvSpPr/>
            <p:nvPr/>
          </p:nvSpPr>
          <p:spPr bwMode="auto">
            <a:xfrm>
              <a:off x="3211512" y="63706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18" name="Group 191"/>
            <p:cNvGrpSpPr/>
            <p:nvPr/>
          </p:nvGrpSpPr>
          <p:grpSpPr>
            <a:xfrm flipV="1">
              <a:off x="3211512" y="6523037"/>
              <a:ext cx="1480711" cy="457200"/>
              <a:chOff x="4278312" y="2103437"/>
              <a:chExt cx="1480711" cy="457200"/>
            </a:xfrm>
          </p:grpSpPr>
          <p:grpSp>
            <p:nvGrpSpPr>
              <p:cNvPr id="22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80" name="Rectangle 220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82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83" name="Oval 223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78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19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9" name="Group 21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73" name="Rectangle 213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0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75" name="Oval 215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76" name="Oval 216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71" name="Straight Connector 211"/>
                <p:cNvCxnSpPr>
                  <a:stCxn id="275" idx="4"/>
                  <a:endCxn id="273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12"/>
                <p:cNvCxnSpPr>
                  <a:stCxn id="273" idx="0"/>
                  <a:endCxn id="276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66" name="Rectangle 20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8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68" name="Oval 208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9" name="Oval 20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64" name="Straight Connector 204"/>
                <p:cNvCxnSpPr>
                  <a:stCxn id="268" idx="4"/>
                  <a:endCxn id="266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05"/>
                <p:cNvCxnSpPr>
                  <a:stCxn id="266" idx="0"/>
                  <a:endCxn id="269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4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59" name="Rectangle 19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49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61" name="Oval 201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2" name="Oval 20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57" name="Straight Connector 197"/>
                <p:cNvCxnSpPr>
                  <a:stCxn id="261" idx="4"/>
                  <a:endCxn id="259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198"/>
                <p:cNvCxnSpPr>
                  <a:stCxn id="259" idx="0"/>
                  <a:endCxn id="262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2" name="Group 326"/>
          <p:cNvGrpSpPr/>
          <p:nvPr/>
        </p:nvGrpSpPr>
        <p:grpSpPr>
          <a:xfrm>
            <a:off x="5345112" y="1951037"/>
            <a:ext cx="1524000" cy="838200"/>
            <a:chOff x="4275931" y="1951037"/>
            <a:chExt cx="1524000" cy="838200"/>
          </a:xfrm>
        </p:grpSpPr>
        <p:sp>
          <p:nvSpPr>
            <p:cNvPr id="216" name="Rounded Rectangle 2"/>
            <p:cNvSpPr/>
            <p:nvPr/>
          </p:nvSpPr>
          <p:spPr bwMode="auto">
            <a:xfrm>
              <a:off x="4275931" y="19510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56" name="Group 58"/>
            <p:cNvGrpSpPr/>
            <p:nvPr/>
          </p:nvGrpSpPr>
          <p:grpSpPr>
            <a:xfrm>
              <a:off x="4278312" y="2103437"/>
              <a:ext cx="1480711" cy="457200"/>
              <a:chOff x="4278312" y="2103437"/>
              <a:chExt cx="1480711" cy="457200"/>
            </a:xfrm>
          </p:grpSpPr>
          <p:grpSp>
            <p:nvGrpSpPr>
              <p:cNvPr id="60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61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46" name="Rectangle 1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62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48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9" name="Oval 1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44" name="Straight Connector 24"/>
                <p:cNvCxnSpPr>
                  <a:stCxn id="216" idx="4"/>
                  <a:endCxn id="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32"/>
                <p:cNvCxnSpPr>
                  <a:stCxn id="8" idx="0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64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39" name="Rectangle 3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65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41" name="Oval 4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2" name="Oval 4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37" name="Straight Connector 36"/>
                <p:cNvCxnSpPr>
                  <a:stCxn id="241" idx="4"/>
                  <a:endCxn id="239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37"/>
                <p:cNvCxnSpPr>
                  <a:stCxn id="239" idx="0"/>
                  <a:endCxn id="242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72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32" name="Rectangle 4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7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4" name="Oval 48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35" name="Oval 4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30" name="Straight Connector 4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45"/>
                <p:cNvCxnSpPr>
                  <a:endCxn id="23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83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25" name="Rectangle 54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8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27" name="Oval 56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28" name="Oval 57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23" name="Straight Connector 52"/>
                <p:cNvCxnSpPr>
                  <a:stCxn id="227" idx="4"/>
                  <a:endCxn id="22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53"/>
                <p:cNvCxnSpPr>
                  <a:stCxn id="225" idx="0"/>
                  <a:endCxn id="22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Rounded Rectangle 10"/>
          <p:cNvSpPr/>
          <p:nvPr/>
        </p:nvSpPr>
        <p:spPr bwMode="auto">
          <a:xfrm rot="20279603">
            <a:off x="3287712" y="2206034"/>
            <a:ext cx="1524000" cy="83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90" name="Group 33"/>
          <p:cNvGrpSpPr/>
          <p:nvPr/>
        </p:nvGrpSpPr>
        <p:grpSpPr>
          <a:xfrm rot="20279603">
            <a:off x="3318859" y="2582577"/>
            <a:ext cx="337711" cy="457200"/>
            <a:chOff x="11288712" y="2332037"/>
            <a:chExt cx="337711" cy="457200"/>
          </a:xfrm>
        </p:grpSpPr>
        <p:grpSp>
          <p:nvGrpSpPr>
            <p:cNvPr id="94" name="Group 20"/>
            <p:cNvGrpSpPr/>
            <p:nvPr/>
          </p:nvGrpSpPr>
          <p:grpSpPr>
            <a:xfrm>
              <a:off x="11288712" y="2332037"/>
              <a:ext cx="337711" cy="457200"/>
              <a:chOff x="11288712" y="2332037"/>
              <a:chExt cx="337711" cy="457200"/>
            </a:xfrm>
          </p:grpSpPr>
          <p:sp>
            <p:nvSpPr>
              <p:cNvPr id="212" name="Rectangle 319"/>
              <p:cNvSpPr/>
              <p:nvPr/>
            </p:nvSpPr>
            <p:spPr bwMode="auto">
              <a:xfrm>
                <a:off x="11297547" y="2514917"/>
                <a:ext cx="320040" cy="2743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214" name="Oval 1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5" name="Oval 322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cxnSp>
          <p:nvCxnSpPr>
            <p:cNvPr id="210" name="Straight Connector 24"/>
            <p:cNvCxnSpPr>
              <a:endCxn id="212" idx="0"/>
            </p:cNvCxnSpPr>
            <p:nvPr/>
          </p:nvCxnSpPr>
          <p:spPr bwMode="auto">
            <a:xfrm rot="16200000" flipH="1">
              <a:off x="11384569" y="2441919"/>
              <a:ext cx="45720" cy="1002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318"/>
            <p:cNvCxnSpPr>
              <a:stCxn id="212" idx="0"/>
              <a:endCxn id="215" idx="4"/>
            </p:cNvCxnSpPr>
            <p:nvPr/>
          </p:nvCxnSpPr>
          <p:spPr bwMode="auto">
            <a:xfrm rot="5400000" flipH="1" flipV="1">
              <a:off x="11484845" y="2441919"/>
              <a:ext cx="45720" cy="100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6" name="Group 42"/>
          <p:cNvGrpSpPr/>
          <p:nvPr/>
        </p:nvGrpSpPr>
        <p:grpSpPr>
          <a:xfrm rot="20279603">
            <a:off x="4025340" y="2297045"/>
            <a:ext cx="337711" cy="457200"/>
            <a:chOff x="11288712" y="2332037"/>
            <a:chExt cx="337711" cy="457200"/>
          </a:xfrm>
        </p:grpSpPr>
        <p:grpSp>
          <p:nvGrpSpPr>
            <p:cNvPr id="97" name="Group 20"/>
            <p:cNvGrpSpPr/>
            <p:nvPr/>
          </p:nvGrpSpPr>
          <p:grpSpPr>
            <a:xfrm>
              <a:off x="11288712" y="2332037"/>
              <a:ext cx="337711" cy="457200"/>
              <a:chOff x="11288712" y="2332037"/>
              <a:chExt cx="337711" cy="457200"/>
            </a:xfrm>
          </p:grpSpPr>
          <p:sp>
            <p:nvSpPr>
              <p:cNvPr id="205" name="Rectangle 305"/>
              <p:cNvSpPr/>
              <p:nvPr/>
            </p:nvSpPr>
            <p:spPr bwMode="auto">
              <a:xfrm>
                <a:off x="11297547" y="2514917"/>
                <a:ext cx="320040" cy="2743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8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207" name="Oval 30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8" name="Oval 308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cxnSp>
          <p:nvCxnSpPr>
            <p:cNvPr id="203" name="Straight Connector 303"/>
            <p:cNvCxnSpPr>
              <a:stCxn id="207" idx="4"/>
              <a:endCxn id="205" idx="0"/>
            </p:cNvCxnSpPr>
            <p:nvPr/>
          </p:nvCxnSpPr>
          <p:spPr bwMode="auto">
            <a:xfrm rot="16200000" flipH="1">
              <a:off x="11384569" y="2441919"/>
              <a:ext cx="45720" cy="1002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Straight Connector 304"/>
            <p:cNvCxnSpPr>
              <a:stCxn id="205" idx="0"/>
              <a:endCxn id="208" idx="4"/>
            </p:cNvCxnSpPr>
            <p:nvPr/>
          </p:nvCxnSpPr>
          <p:spPr bwMode="auto">
            <a:xfrm rot="5400000" flipH="1" flipV="1">
              <a:off x="11484845" y="2441919"/>
              <a:ext cx="45720" cy="100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50"/>
          <p:cNvGrpSpPr/>
          <p:nvPr/>
        </p:nvGrpSpPr>
        <p:grpSpPr>
          <a:xfrm rot="20279603">
            <a:off x="4378581" y="2154279"/>
            <a:ext cx="337711" cy="457200"/>
            <a:chOff x="11288712" y="2332037"/>
            <a:chExt cx="337711" cy="457200"/>
          </a:xfrm>
        </p:grpSpPr>
        <p:grpSp>
          <p:nvGrpSpPr>
            <p:cNvPr id="103" name="Group 20"/>
            <p:cNvGrpSpPr/>
            <p:nvPr/>
          </p:nvGrpSpPr>
          <p:grpSpPr>
            <a:xfrm>
              <a:off x="11288712" y="2332037"/>
              <a:ext cx="337711" cy="457200"/>
              <a:chOff x="11288712" y="2332037"/>
              <a:chExt cx="337711" cy="457200"/>
            </a:xfrm>
          </p:grpSpPr>
          <p:sp>
            <p:nvSpPr>
              <p:cNvPr id="198" name="Rectangle 298"/>
              <p:cNvSpPr/>
              <p:nvPr/>
            </p:nvSpPr>
            <p:spPr bwMode="auto">
              <a:xfrm>
                <a:off x="11297547" y="2514917"/>
                <a:ext cx="320040" cy="2743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106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200" name="Oval 300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1" name="Oval 301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cxnSp>
          <p:nvCxnSpPr>
            <p:cNvPr id="196" name="Straight Connector 296"/>
            <p:cNvCxnSpPr>
              <a:stCxn id="200" idx="4"/>
              <a:endCxn id="198" idx="0"/>
            </p:cNvCxnSpPr>
            <p:nvPr/>
          </p:nvCxnSpPr>
          <p:spPr bwMode="auto">
            <a:xfrm rot="16200000" flipH="1">
              <a:off x="11384569" y="2441919"/>
              <a:ext cx="45720" cy="1002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Straight Connector 297"/>
            <p:cNvCxnSpPr>
              <a:stCxn id="198" idx="0"/>
              <a:endCxn id="201" idx="4"/>
            </p:cNvCxnSpPr>
            <p:nvPr/>
          </p:nvCxnSpPr>
          <p:spPr bwMode="auto">
            <a:xfrm rot="5400000" flipH="1" flipV="1">
              <a:off x="11484845" y="2441919"/>
              <a:ext cx="45720" cy="100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Group 327"/>
          <p:cNvGrpSpPr/>
          <p:nvPr/>
        </p:nvGrpSpPr>
        <p:grpSpPr>
          <a:xfrm rot="1320397" flipH="1">
            <a:off x="7402512" y="2206034"/>
            <a:ext cx="1524000" cy="838200"/>
            <a:chOff x="1989931" y="2332037"/>
            <a:chExt cx="1524000" cy="838200"/>
          </a:xfrm>
        </p:grpSpPr>
        <p:sp>
          <p:nvSpPr>
            <p:cNvPr id="161" name="Rounded Rectangle 328"/>
            <p:cNvSpPr/>
            <p:nvPr/>
          </p:nvSpPr>
          <p:spPr bwMode="auto">
            <a:xfrm>
              <a:off x="1989931" y="23320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113" name="Group 290"/>
            <p:cNvGrpSpPr/>
            <p:nvPr/>
          </p:nvGrpSpPr>
          <p:grpSpPr>
            <a:xfrm>
              <a:off x="1992312" y="2484437"/>
              <a:ext cx="1480711" cy="457200"/>
              <a:chOff x="4278312" y="2103437"/>
              <a:chExt cx="1480711" cy="457200"/>
            </a:xfrm>
          </p:grpSpPr>
          <p:grpSp>
            <p:nvGrpSpPr>
              <p:cNvPr id="117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2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1" name="Rectangle 35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24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93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94" name="Oval 36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89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357"/>
                <p:cNvCxnSpPr>
                  <a:endCxn id="19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29" name="Group 309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84" name="Rectangle 351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30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86" name="Oval 353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87" name="Oval 354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82" name="Straight Connector 349"/>
                <p:cNvCxnSpPr>
                  <a:stCxn id="186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350"/>
                <p:cNvCxnSpPr>
                  <a:endCxn id="187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32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77" name="Rectangle 344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33" name="Group 345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79" name="Oval 346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80" name="Oval 347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75" name="Straight Connector 342"/>
                <p:cNvCxnSpPr>
                  <a:stCxn id="179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343"/>
                <p:cNvCxnSpPr>
                  <a:endCxn id="180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4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70" name="Rectangle 337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44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72" name="Oval 339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73" name="Oval 340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68" name="Straight Connector 335"/>
                <p:cNvCxnSpPr>
                  <a:stCxn id="172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336"/>
                <p:cNvCxnSpPr>
                  <a:endCxn id="173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7" name="Group 324"/>
          <p:cNvGrpSpPr/>
          <p:nvPr/>
        </p:nvGrpSpPr>
        <p:grpSpPr>
          <a:xfrm rot="16200000">
            <a:off x="2030412" y="3741737"/>
            <a:ext cx="1524000" cy="838200"/>
            <a:chOff x="846931" y="3665537"/>
            <a:chExt cx="1524000" cy="838200"/>
          </a:xfrm>
        </p:grpSpPr>
        <p:sp>
          <p:nvSpPr>
            <p:cNvPr id="127" name="Rounded Rectangle 7"/>
            <p:cNvSpPr/>
            <p:nvPr/>
          </p:nvSpPr>
          <p:spPr bwMode="auto">
            <a:xfrm>
              <a:off x="846931" y="36655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151" name="Group 257"/>
            <p:cNvGrpSpPr/>
            <p:nvPr/>
          </p:nvGrpSpPr>
          <p:grpSpPr>
            <a:xfrm>
              <a:off x="849312" y="3856037"/>
              <a:ext cx="1480711" cy="457200"/>
              <a:chOff x="4278312" y="2103437"/>
              <a:chExt cx="1480711" cy="457200"/>
            </a:xfrm>
          </p:grpSpPr>
          <p:grpSp>
            <p:nvGrpSpPr>
              <p:cNvPr id="154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5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57" name="Rectangle 28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62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59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60" name="Oval 28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55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285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64" name="Group 276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50" name="Rectangle 27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65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52" name="Oval 281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53" name="Oval 28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48" name="Straight Connector 277"/>
                <p:cNvCxnSpPr>
                  <a:stCxn id="152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278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67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43" name="Rectangle 272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7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45" name="Oval 274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46" name="Oval 275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41" name="Straight Connector 270"/>
                <p:cNvCxnSpPr>
                  <a:stCxn id="145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271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7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36" name="Rectangle 26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8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38" name="Oval 26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39" name="Oval 26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34" name="Straight Connector 263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264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5" name="Group 362"/>
          <p:cNvGrpSpPr/>
          <p:nvPr/>
        </p:nvGrpSpPr>
        <p:grpSpPr>
          <a:xfrm rot="5400000" flipH="1">
            <a:off x="8659812" y="3741737"/>
            <a:ext cx="1524000" cy="838200"/>
            <a:chOff x="846931" y="3741737"/>
            <a:chExt cx="1524000" cy="838200"/>
          </a:xfrm>
        </p:grpSpPr>
        <p:sp>
          <p:nvSpPr>
            <p:cNvPr id="93" name="Rounded Rectangle 363"/>
            <p:cNvSpPr/>
            <p:nvPr/>
          </p:nvSpPr>
          <p:spPr bwMode="auto">
            <a:xfrm>
              <a:off x="846931" y="37417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188" name="Group 257"/>
            <p:cNvGrpSpPr/>
            <p:nvPr/>
          </p:nvGrpSpPr>
          <p:grpSpPr>
            <a:xfrm>
              <a:off x="849312" y="3856037"/>
              <a:ext cx="1480711" cy="457200"/>
              <a:chOff x="4278312" y="2103437"/>
              <a:chExt cx="1480711" cy="457200"/>
            </a:xfrm>
          </p:grpSpPr>
          <p:grpSp>
            <p:nvGrpSpPr>
              <p:cNvPr id="192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9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23" name="Rectangle 393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99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25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26" name="Oval 396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21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392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06" name="Group 276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16" name="Rectangle 38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09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18" name="Oval 388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19" name="Oval 38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14" name="Straight Connector 384"/>
                <p:cNvCxnSpPr>
                  <a:stCxn id="118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385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17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09" name="Rectangle 37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18" name="Group 380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11" name="Oval 381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12" name="Oval 38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07" name="Straight Connector 377"/>
                <p:cNvCxnSpPr>
                  <a:stCxn id="111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378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2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02" name="Rectangle 372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2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104" name="Oval 374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05" name="Oval 375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00" name="Straight Connector 370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371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2" name="Group 323"/>
          <p:cNvGrpSpPr/>
          <p:nvPr/>
        </p:nvGrpSpPr>
        <p:grpSpPr>
          <a:xfrm rot="14059754">
            <a:off x="2583415" y="5697714"/>
            <a:ext cx="1524000" cy="838200"/>
            <a:chOff x="1075531" y="5151437"/>
            <a:chExt cx="1524000" cy="838200"/>
          </a:xfrm>
        </p:grpSpPr>
        <p:sp>
          <p:nvSpPr>
            <p:cNvPr id="59" name="Rounded Rectangle 6"/>
            <p:cNvSpPr/>
            <p:nvPr/>
          </p:nvSpPr>
          <p:spPr bwMode="auto">
            <a:xfrm>
              <a:off x="1075531" y="51514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226" name="Group 224"/>
            <p:cNvGrpSpPr/>
            <p:nvPr/>
          </p:nvGrpSpPr>
          <p:grpSpPr>
            <a:xfrm>
              <a:off x="1077912" y="5303837"/>
              <a:ext cx="1480711" cy="457200"/>
              <a:chOff x="4278312" y="2103437"/>
              <a:chExt cx="1480711" cy="457200"/>
            </a:xfrm>
          </p:grpSpPr>
          <p:grpSp>
            <p:nvGrpSpPr>
              <p:cNvPr id="229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33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89" name="Rectangle 253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3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91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92" name="Oval 256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87" name="Straight Connector 24"/>
                <p:cNvCxnSpPr>
                  <a:endCxn id="89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252"/>
                <p:cNvCxnSpPr>
                  <a:stCxn id="89" idx="0"/>
                  <a:endCxn id="92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43" name="Group 243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82" name="Rectangle 246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4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84" name="Oval 248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85" name="Oval 249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80" name="Straight Connector 244"/>
                <p:cNvCxnSpPr>
                  <a:endCxn id="8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245"/>
                <p:cNvCxnSpPr>
                  <a:stCxn id="82" idx="0"/>
                  <a:endCxn id="8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52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75" name="Rectangle 23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5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77" name="Oval 241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78" name="Oval 24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73" name="Straight Connector 237"/>
                <p:cNvCxnSpPr>
                  <a:endCxn id="7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38"/>
                <p:cNvCxnSpPr>
                  <a:stCxn id="75" idx="0"/>
                  <a:endCxn id="7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55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68" name="Rectangle 232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56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70" name="Oval 234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71" name="Oval 235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66" name="Straight Connector 230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31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60" name="Group 397"/>
          <p:cNvGrpSpPr/>
          <p:nvPr/>
        </p:nvGrpSpPr>
        <p:grpSpPr>
          <a:xfrm rot="7540246" flipH="1">
            <a:off x="8106810" y="5697714"/>
            <a:ext cx="1524000" cy="838200"/>
            <a:chOff x="1075531" y="5151437"/>
            <a:chExt cx="1524000" cy="838200"/>
          </a:xfrm>
        </p:grpSpPr>
        <p:sp>
          <p:nvSpPr>
            <p:cNvPr id="25" name="Rounded Rectangle 398"/>
            <p:cNvSpPr/>
            <p:nvPr/>
          </p:nvSpPr>
          <p:spPr bwMode="auto">
            <a:xfrm>
              <a:off x="1075531" y="5151437"/>
              <a:ext cx="1524000" cy="838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263" name="Group 224"/>
            <p:cNvGrpSpPr/>
            <p:nvPr/>
          </p:nvGrpSpPr>
          <p:grpSpPr>
            <a:xfrm>
              <a:off x="1077912" y="5303837"/>
              <a:ext cx="1480711" cy="457200"/>
              <a:chOff x="4278312" y="2103437"/>
              <a:chExt cx="1480711" cy="457200"/>
            </a:xfrm>
          </p:grpSpPr>
          <p:grpSp>
            <p:nvGrpSpPr>
              <p:cNvPr id="267" name="Group 33"/>
              <p:cNvGrpSpPr/>
              <p:nvPr/>
            </p:nvGrpSpPr>
            <p:grpSpPr>
              <a:xfrm>
                <a:off x="4278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7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55" name="Rectangle 42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74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57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58" name="Oval 43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53" name="Straight Connector 24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427"/>
                <p:cNvCxnSpPr>
                  <a:stCxn id="55" idx="0"/>
                  <a:endCxn id="5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34"/>
              <p:cNvGrpSpPr/>
              <p:nvPr/>
            </p:nvGrpSpPr>
            <p:grpSpPr>
              <a:xfrm>
                <a:off x="4659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81" name="Group 243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48" name="Rectangle 421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85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50" name="Oval 423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51" name="Oval 424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46" name="Straight Connector 419"/>
                <p:cNvCxnSpPr>
                  <a:endCxn id="4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20"/>
                <p:cNvCxnSpPr>
                  <a:stCxn id="48" idx="0"/>
                  <a:endCxn id="5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42"/>
              <p:cNvGrpSpPr/>
              <p:nvPr/>
            </p:nvGrpSpPr>
            <p:grpSpPr>
              <a:xfrm>
                <a:off x="5040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87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41" name="Rectangle 414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88" name="Group 415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43" name="Oval 416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4" name="Oval 417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39" name="Straight Connector 412"/>
                <p:cNvCxnSpPr>
                  <a:endCxn id="4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13"/>
                <p:cNvCxnSpPr>
                  <a:stCxn id="41" idx="0"/>
                  <a:endCxn id="4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50"/>
              <p:cNvGrpSpPr/>
              <p:nvPr/>
            </p:nvGrpSpPr>
            <p:grpSpPr>
              <a:xfrm>
                <a:off x="5421312" y="210343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29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34" name="Rectangle 407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94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36" name="Oval 409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" name="Oval 410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32" name="Straight Connector 405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6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7" name="Group 42"/>
          <p:cNvGrpSpPr/>
          <p:nvPr/>
        </p:nvGrpSpPr>
        <p:grpSpPr>
          <a:xfrm rot="20279603">
            <a:off x="3665869" y="2437820"/>
            <a:ext cx="337711" cy="457200"/>
            <a:chOff x="11288712" y="2332037"/>
            <a:chExt cx="337711" cy="457200"/>
          </a:xfrm>
        </p:grpSpPr>
        <p:grpSp>
          <p:nvGrpSpPr>
            <p:cNvPr id="301" name="Group 20"/>
            <p:cNvGrpSpPr/>
            <p:nvPr/>
          </p:nvGrpSpPr>
          <p:grpSpPr>
            <a:xfrm>
              <a:off x="11288712" y="2332037"/>
              <a:ext cx="337711" cy="457200"/>
              <a:chOff x="11288712" y="2332037"/>
              <a:chExt cx="337711" cy="457200"/>
            </a:xfrm>
          </p:grpSpPr>
          <p:sp>
            <p:nvSpPr>
              <p:cNvPr id="21" name="Rectangle 305"/>
              <p:cNvSpPr/>
              <p:nvPr/>
            </p:nvSpPr>
            <p:spPr bwMode="auto">
              <a:xfrm>
                <a:off x="11297547" y="2514917"/>
                <a:ext cx="320040" cy="2743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304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23" name="Oval 30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4" name="Oval 308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cxnSp>
          <p:nvCxnSpPr>
            <p:cNvPr id="19" name="Straight Connector 303"/>
            <p:cNvCxnSpPr>
              <a:stCxn id="23" idx="4"/>
              <a:endCxn id="21" idx="0"/>
            </p:cNvCxnSpPr>
            <p:nvPr/>
          </p:nvCxnSpPr>
          <p:spPr bwMode="auto">
            <a:xfrm rot="16200000" flipH="1">
              <a:off x="11384569" y="2441919"/>
              <a:ext cx="45720" cy="1002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304"/>
            <p:cNvCxnSpPr>
              <a:stCxn id="21" idx="0"/>
              <a:endCxn id="24" idx="4"/>
            </p:cNvCxnSpPr>
            <p:nvPr/>
          </p:nvCxnSpPr>
          <p:spPr bwMode="auto">
            <a:xfrm rot="5400000" flipH="1" flipV="1">
              <a:off x="11484845" y="2441919"/>
              <a:ext cx="45720" cy="100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1" name="TextBox 320"/>
          <p:cNvSpPr txBox="1"/>
          <p:nvPr/>
        </p:nvSpPr>
        <p:spPr>
          <a:xfrm>
            <a:off x="163512" y="2027237"/>
            <a:ext cx="38100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Global naming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125912" y="29416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0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802312" y="27892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7631112" y="29416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8469312" y="39322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8088312" y="53800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6792912" y="57610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040312" y="57610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6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3668712" y="54562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7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3211512" y="3779837"/>
            <a:ext cx="5334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8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332" name="直接箭头连接符 331"/>
          <p:cNvCxnSpPr>
            <a:stCxn id="334" idx="3"/>
            <a:endCxn id="212" idx="1"/>
          </p:cNvCxnSpPr>
          <p:nvPr/>
        </p:nvCxnSpPr>
        <p:spPr bwMode="auto">
          <a:xfrm flipV="1">
            <a:off x="1611312" y="2955917"/>
            <a:ext cx="1762305" cy="3226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4" name="TextBox 333"/>
          <p:cNvSpPr txBox="1"/>
          <p:nvPr/>
        </p:nvSpPr>
        <p:spPr>
          <a:xfrm>
            <a:off x="468312" y="2713037"/>
            <a:ext cx="11430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(0,0)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468312" y="3703637"/>
            <a:ext cx="12192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(0,1)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336" name="直接箭头连接符 335"/>
          <p:cNvCxnSpPr>
            <a:stCxn id="335" idx="3"/>
            <a:endCxn id="21" idx="2"/>
          </p:cNvCxnSpPr>
          <p:nvPr/>
        </p:nvCxnSpPr>
        <p:spPr bwMode="auto">
          <a:xfrm flipV="1">
            <a:off x="1687512" y="2878365"/>
            <a:ext cx="2232872" cy="1100412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3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95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797357"/>
                  <a:ext cx="1480711" cy="228600"/>
                  <a:chOff x="4278312" y="2057717"/>
                  <a:chExt cx="1480711" cy="228600"/>
                </a:xfrm>
              </p:grpSpPr>
              <p:grpSp>
                <p:nvGrpSpPr>
                  <p:cNvPr id="7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8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27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28" name="Oval 190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323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18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20" name="Oval 182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21" name="Oval 183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316" name="Straight Connector 178"/>
                    <p:cNvCxnSpPr>
                      <a:stCxn id="320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7" name="Straight Connector 17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" name="Group 42"/>
                  <p:cNvGrpSpPr/>
                  <p:nvPr/>
                </p:nvGrpSpPr>
                <p:grpSpPr>
                  <a:xfrm>
                    <a:off x="5040312" y="2057717"/>
                    <a:ext cx="383431" cy="228600"/>
                    <a:chOff x="11288712" y="2286317"/>
                    <a:chExt cx="383431" cy="228600"/>
                  </a:xfrm>
                </p:grpSpPr>
                <p:grpSp>
                  <p:nvGrpSpPr>
                    <p:cNvPr id="13" name="Group 19"/>
                    <p:cNvGrpSpPr/>
                    <p:nvPr/>
                  </p:nvGrpSpPr>
                  <p:grpSpPr>
                    <a:xfrm>
                      <a:off x="11288712" y="2286317"/>
                      <a:ext cx="383431" cy="182880"/>
                      <a:chOff x="11288712" y="2248217"/>
                      <a:chExt cx="383431" cy="182880"/>
                    </a:xfrm>
                  </p:grpSpPr>
                  <p:sp>
                    <p:nvSpPr>
                      <p:cNvPr id="313" name="Oval 175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14" name="Oval 176"/>
                      <p:cNvSpPr/>
                      <p:nvPr/>
                    </p:nvSpPr>
                    <p:spPr bwMode="auto">
                      <a:xfrm>
                        <a:off x="11489263" y="2248217"/>
                        <a:ext cx="182880" cy="18288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309" name="Straight Connector 171"/>
                    <p:cNvCxnSpPr>
                      <a:stCxn id="313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5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06" name="Oval 16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07" name="Oval 16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302" name="Straight Connector 16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61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7" name="Group 191"/>
                <p:cNvGrpSpPr/>
                <p:nvPr/>
              </p:nvGrpSpPr>
              <p:grpSpPr>
                <a:xfrm flipV="1">
                  <a:off x="3211512" y="679735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18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93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4" name="Oval 223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32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86" name="Oval 215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7" name="Oval 216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82" name="Straight Connector 211"/>
                    <p:cNvCxnSpPr>
                      <a:stCxn id="2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Connector 21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37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79" name="Oval 20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0" name="Oval 20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75" name="Straight Connector 204"/>
                    <p:cNvCxnSpPr>
                      <a:stCxn id="2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20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3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72" name="Oval 20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3" name="Oval 20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68" name="Straight Connector 197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19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4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27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41" name="Group 58"/>
                <p:cNvGrpSpPr/>
                <p:nvPr/>
              </p:nvGrpSpPr>
              <p:grpSpPr>
                <a:xfrm>
                  <a:off x="4278312" y="210343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42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45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59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0" name="Oval 1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55" name="Straight Connector 24"/>
                    <p:cNvCxnSpPr>
                      <a:stCxn id="227" idx="4"/>
                      <a:endCxn id="10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Connector 32"/>
                    <p:cNvCxnSpPr>
                      <a:stCxn id="10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4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52" name="Oval 40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3" name="Oval 41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48" name="Straight Connector 36"/>
                    <p:cNvCxnSpPr>
                      <a:endCxn id="2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37"/>
                    <p:cNvCxnSpPr>
                      <a:stCxn id="24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53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45" name="Oval 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46" name="Oval 4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41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Straight Connector 4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5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38" name="Oval 56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39" name="Oval 57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34" name="Straight Connector 52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53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0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60" name="Group 33"/>
              <p:cNvGrpSpPr/>
              <p:nvPr/>
            </p:nvGrpSpPr>
            <p:grpSpPr>
              <a:xfrm rot="20279603">
                <a:off x="3267463" y="2592570"/>
                <a:ext cx="337711" cy="182880"/>
                <a:chOff x="11288712" y="2332037"/>
                <a:chExt cx="337711" cy="182880"/>
              </a:xfrm>
            </p:grpSpPr>
            <p:grpSp>
              <p:nvGrpSpPr>
                <p:cNvPr id="63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25" name="Oval 1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26" name="Oval 322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  <p:cxnSp>
              <p:nvCxnSpPr>
                <p:cNvPr id="221" name="Straight Connector 24"/>
                <p:cNvCxnSpPr/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318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42"/>
              <p:cNvGrpSpPr/>
              <p:nvPr/>
            </p:nvGrpSpPr>
            <p:grpSpPr>
              <a:xfrm rot="20279603">
                <a:off x="3973944" y="2307038"/>
                <a:ext cx="337711" cy="182880"/>
                <a:chOff x="11288712" y="2332037"/>
                <a:chExt cx="337711" cy="182880"/>
              </a:xfrm>
            </p:grpSpPr>
            <p:grpSp>
              <p:nvGrpSpPr>
                <p:cNvPr id="67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18" name="Oval 30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19" name="Oval 30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  <p:cxnSp>
              <p:nvCxnSpPr>
                <p:cNvPr id="214" name="Straight Connector 303"/>
                <p:cNvCxnSpPr>
                  <a:stCxn id="218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304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50"/>
              <p:cNvGrpSpPr/>
              <p:nvPr/>
            </p:nvGrpSpPr>
            <p:grpSpPr>
              <a:xfrm rot="20279603">
                <a:off x="4327185" y="2164272"/>
                <a:ext cx="337711" cy="182880"/>
                <a:chOff x="11288712" y="2332037"/>
                <a:chExt cx="337711" cy="182880"/>
              </a:xfrm>
            </p:grpSpPr>
            <p:grpSp>
              <p:nvGrpSpPr>
                <p:cNvPr id="72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11" name="Oval 300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12" name="Oval 301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  <p:cxnSp>
              <p:nvCxnSpPr>
                <p:cNvPr id="207" name="Straight Connector 296"/>
                <p:cNvCxnSpPr>
                  <a:stCxn id="211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97"/>
                <p:cNvCxnSpPr/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72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74" name="Group 290"/>
                <p:cNvGrpSpPr/>
                <p:nvPr/>
              </p:nvGrpSpPr>
              <p:grpSpPr>
                <a:xfrm>
                  <a:off x="1992312" y="2484436"/>
                  <a:ext cx="1480711" cy="182881"/>
                  <a:chOff x="4278312" y="2103436"/>
                  <a:chExt cx="1480711" cy="182881"/>
                </a:xfrm>
              </p:grpSpPr>
              <p:grpSp>
                <p:nvGrpSpPr>
                  <p:cNvPr id="75" name="Group 33"/>
                  <p:cNvGrpSpPr/>
                  <p:nvPr/>
                </p:nvGrpSpPr>
                <p:grpSpPr>
                  <a:xfrm>
                    <a:off x="4278312" y="2103436"/>
                    <a:ext cx="337711" cy="182881"/>
                    <a:chOff x="11288712" y="2332036"/>
                    <a:chExt cx="337711" cy="182881"/>
                  </a:xfrm>
                </p:grpSpPr>
                <p:grpSp>
                  <p:nvGrpSpPr>
                    <p:cNvPr id="76" name="Group 19"/>
                    <p:cNvGrpSpPr/>
                    <p:nvPr/>
                  </p:nvGrpSpPr>
                  <p:grpSpPr>
                    <a:xfrm>
                      <a:off x="11288712" y="2332036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204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5" name="Oval 361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200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357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9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80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97" name="Oval 353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8" name="Oval 354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93" name="Straight Connector 349"/>
                    <p:cNvCxnSpPr>
                      <a:stCxn id="197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350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" name="Group 42"/>
                  <p:cNvGrpSpPr/>
                  <p:nvPr/>
                </p:nvGrpSpPr>
                <p:grpSpPr>
                  <a:xfrm>
                    <a:off x="5040311" y="2103437"/>
                    <a:ext cx="337711" cy="182880"/>
                    <a:chOff x="11288711" y="2332037"/>
                    <a:chExt cx="337711" cy="182880"/>
                  </a:xfrm>
                </p:grpSpPr>
                <p:grpSp>
                  <p:nvGrpSpPr>
                    <p:cNvPr id="86" name="Group 345"/>
                    <p:cNvGrpSpPr/>
                    <p:nvPr/>
                  </p:nvGrpSpPr>
                  <p:grpSpPr>
                    <a:xfrm>
                      <a:off x="11288711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90" name="Oval 346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1" name="Oval 347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86" name="Straight Connector 342"/>
                    <p:cNvCxnSpPr>
                      <a:stCxn id="190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343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" name="Group 50"/>
                  <p:cNvGrpSpPr/>
                  <p:nvPr/>
                </p:nvGrpSpPr>
                <p:grpSpPr>
                  <a:xfrm>
                    <a:off x="5421312" y="2103436"/>
                    <a:ext cx="337711" cy="182881"/>
                    <a:chOff x="11288712" y="2332036"/>
                    <a:chExt cx="337711" cy="182881"/>
                  </a:xfrm>
                </p:grpSpPr>
                <p:grpSp>
                  <p:nvGrpSpPr>
                    <p:cNvPr id="90" name="Group 19"/>
                    <p:cNvGrpSpPr/>
                    <p:nvPr/>
                  </p:nvGrpSpPr>
                  <p:grpSpPr>
                    <a:xfrm>
                      <a:off x="11288712" y="2332036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83" name="Oval 339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84" name="Oval 340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79" name="Straight Connector 33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33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93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38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94" name="Group 257"/>
                <p:cNvGrpSpPr/>
                <p:nvPr/>
              </p:nvGrpSpPr>
              <p:grpSpPr>
                <a:xfrm>
                  <a:off x="849312" y="385603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97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00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70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71" name="Oval 28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66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1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05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63" name="Oval 28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4" name="Oval 28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59" name="Straight Connector 277"/>
                    <p:cNvCxnSpPr>
                      <a:stCxn id="163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6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07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56" name="Oval 274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57" name="Oval 27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52" name="Straight Connector 270"/>
                    <p:cNvCxnSpPr>
                      <a:stCxn id="15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8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0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49" name="Oval 26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50" name="Oval 26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45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10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104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13" name="Group 257"/>
                <p:cNvGrpSpPr/>
                <p:nvPr/>
              </p:nvGrpSpPr>
              <p:grpSpPr>
                <a:xfrm>
                  <a:off x="849312" y="385603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114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17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36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7" name="Oval 396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3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34"/>
                  <p:cNvGrpSpPr/>
                  <p:nvPr/>
                </p:nvGrpSpPr>
                <p:grpSpPr>
                  <a:xfrm>
                    <a:off x="4659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2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29" name="Oval 38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0" name="Oval 38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25" name="Straight Connector 384"/>
                    <p:cNvCxnSpPr>
                      <a:stCxn id="12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4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27" name="Group 380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22" name="Oval 38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23" name="Oval 38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18" name="Straight Connector 377"/>
                    <p:cNvCxnSpPr>
                      <a:stCxn id="12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3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15" name="Oval 374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16" name="Oval 37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111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34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70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35" name="Group 224"/>
                <p:cNvGrpSpPr/>
                <p:nvPr/>
              </p:nvGrpSpPr>
              <p:grpSpPr>
                <a:xfrm>
                  <a:off x="1077912" y="530383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139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40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102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03" name="Oval 256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9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25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 34"/>
                  <p:cNvGrpSpPr/>
                  <p:nvPr/>
                </p:nvGrpSpPr>
                <p:grpSpPr>
                  <a:xfrm>
                    <a:off x="4659311" y="2103437"/>
                    <a:ext cx="337711" cy="182880"/>
                    <a:chOff x="11288711" y="2332037"/>
                    <a:chExt cx="337711" cy="182880"/>
                  </a:xfrm>
                </p:grpSpPr>
                <p:grpSp>
                  <p:nvGrpSpPr>
                    <p:cNvPr id="142" name="Group 19"/>
                    <p:cNvGrpSpPr/>
                    <p:nvPr/>
                  </p:nvGrpSpPr>
                  <p:grpSpPr>
                    <a:xfrm>
                      <a:off x="11288711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95" name="Oval 2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96" name="Oval 249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91" name="Straight Connector 2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24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3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44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88" name="Oval 24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89" name="Oval 24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84" name="Straight Connector 237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23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48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81" name="Oval 234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82" name="Oval 23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77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1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36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4" name="Group 224"/>
                <p:cNvGrpSpPr/>
                <p:nvPr/>
              </p:nvGrpSpPr>
              <p:grpSpPr>
                <a:xfrm>
                  <a:off x="1077912" y="5303837"/>
                  <a:ext cx="1480711" cy="182880"/>
                  <a:chOff x="4278312" y="2103437"/>
                  <a:chExt cx="1480711" cy="182880"/>
                </a:xfrm>
              </p:grpSpPr>
              <p:grpSp>
                <p:nvGrpSpPr>
                  <p:cNvPr id="155" name="Group 33"/>
                  <p:cNvGrpSpPr/>
                  <p:nvPr/>
                </p:nvGrpSpPr>
                <p:grpSpPr>
                  <a:xfrm>
                    <a:off x="4278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58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68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" name="Oval 431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64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427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1" name="Group 34"/>
                  <p:cNvGrpSpPr/>
                  <p:nvPr/>
                </p:nvGrpSpPr>
                <p:grpSpPr>
                  <a:xfrm>
                    <a:off x="4659311" y="2103437"/>
                    <a:ext cx="337711" cy="182880"/>
                    <a:chOff x="11288711" y="2332037"/>
                    <a:chExt cx="337711" cy="182880"/>
                  </a:xfrm>
                </p:grpSpPr>
                <p:grpSp>
                  <p:nvGrpSpPr>
                    <p:cNvPr id="162" name="Group 19"/>
                    <p:cNvGrpSpPr/>
                    <p:nvPr/>
                  </p:nvGrpSpPr>
                  <p:grpSpPr>
                    <a:xfrm>
                      <a:off x="11288711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61" name="Oval 423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2" name="Oval 424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57" name="Straight Connector 419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420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42"/>
                  <p:cNvGrpSpPr/>
                  <p:nvPr/>
                </p:nvGrpSpPr>
                <p:grpSpPr>
                  <a:xfrm>
                    <a:off x="5040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68" name="Group 415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54" name="Oval 416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5" name="Oval 417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50" name="Straight Connector 412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413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9" name="Group 50"/>
                  <p:cNvGrpSpPr/>
                  <p:nvPr/>
                </p:nvGrpSpPr>
                <p:grpSpPr>
                  <a:xfrm>
                    <a:off x="5421312" y="2103437"/>
                    <a:ext cx="337711" cy="182880"/>
                    <a:chOff x="11288712" y="2332037"/>
                    <a:chExt cx="337711" cy="182880"/>
                  </a:xfrm>
                </p:grpSpPr>
                <p:grpSp>
                  <p:nvGrpSpPr>
                    <p:cNvPr id="173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47" name="Oval 409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8" name="Oval 410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  <p:cxnSp>
                  <p:nvCxnSpPr>
                    <p:cNvPr id="43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74" name="Group 42"/>
              <p:cNvGrpSpPr/>
              <p:nvPr/>
            </p:nvGrpSpPr>
            <p:grpSpPr>
              <a:xfrm rot="20279603">
                <a:off x="3614473" y="2447813"/>
                <a:ext cx="337711" cy="182880"/>
                <a:chOff x="11288712" y="2332037"/>
                <a:chExt cx="337711" cy="182880"/>
              </a:xfrm>
            </p:grpSpPr>
            <p:grpSp>
              <p:nvGrpSpPr>
                <p:cNvPr id="175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34" name="Oval 30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5" name="Oval 30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  <p:cxnSp>
              <p:nvCxnSpPr>
                <p:cNvPr id="30" name="Straight Connector 303"/>
                <p:cNvCxnSpPr>
                  <a:stCxn id="34" idx="4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4"/>
                <p:cNvCxnSpPr>
                  <a:endCxn id="3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曲线连接符 5"/>
            <p:cNvCxnSpPr>
              <a:endCxn id="255" idx="2"/>
            </p:cNvCxnSpPr>
            <p:nvPr/>
          </p:nvCxnSpPr>
          <p:spPr bwMode="auto">
            <a:xfrm rot="5400000" flipH="1" flipV="1">
              <a:off x="4466018" y="1820393"/>
              <a:ext cx="462485" cy="1942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9" name="TextBox 328"/>
          <p:cNvSpPr txBox="1"/>
          <p:nvPr/>
        </p:nvSpPr>
        <p:spPr>
          <a:xfrm rot="20172315">
            <a:off x="3206696" y="2585253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5192712" y="2255837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 rot="1361719">
            <a:off x="7166878" y="2571315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 rot="5400000">
            <a:off x="8353795" y="3971555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 rot="14059695">
            <a:off x="2586028" y="5804108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 rot="16200000">
            <a:off x="2029195" y="3971554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 rot="10800000">
            <a:off x="4202112" y="6370637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 rot="10800000">
            <a:off x="6183312" y="6370637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 rot="7508913">
            <a:off x="7790436" y="5791006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43" name="直接连接符 342"/>
          <p:cNvCxnSpPr/>
          <p:nvPr/>
        </p:nvCxnSpPr>
        <p:spPr bwMode="auto">
          <a:xfrm flipV="1">
            <a:off x="4049712" y="2865437"/>
            <a:ext cx="3733800" cy="228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直接连接符 344"/>
          <p:cNvCxnSpPr/>
          <p:nvPr/>
        </p:nvCxnSpPr>
        <p:spPr bwMode="auto">
          <a:xfrm rot="16200000" flipH="1">
            <a:off x="6226782" y="993169"/>
            <a:ext cx="755909" cy="48052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直接连接符 346"/>
          <p:cNvCxnSpPr/>
          <p:nvPr/>
        </p:nvCxnSpPr>
        <p:spPr bwMode="auto">
          <a:xfrm>
            <a:off x="4354512" y="2941637"/>
            <a:ext cx="4419600" cy="2667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直接连接符 348"/>
          <p:cNvCxnSpPr/>
          <p:nvPr/>
        </p:nvCxnSpPr>
        <p:spPr bwMode="auto">
          <a:xfrm rot="16200000" flipH="1">
            <a:off x="4202112" y="3170237"/>
            <a:ext cx="3581400" cy="2971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直接连接符 350"/>
          <p:cNvCxnSpPr/>
          <p:nvPr/>
        </p:nvCxnSpPr>
        <p:spPr bwMode="auto">
          <a:xfrm rot="16200000" flipH="1">
            <a:off x="3287712" y="4160837"/>
            <a:ext cx="365760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直接连接符 352"/>
          <p:cNvCxnSpPr/>
          <p:nvPr/>
        </p:nvCxnSpPr>
        <p:spPr bwMode="auto">
          <a:xfrm rot="5400000">
            <a:off x="2678112" y="4160837"/>
            <a:ext cx="3581400" cy="685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直接连接符 354"/>
          <p:cNvCxnSpPr/>
          <p:nvPr/>
        </p:nvCxnSpPr>
        <p:spPr bwMode="auto">
          <a:xfrm rot="5400000">
            <a:off x="3173412" y="2903537"/>
            <a:ext cx="1981200" cy="1600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4" name="TextBox 273"/>
          <p:cNvSpPr txBox="1"/>
          <p:nvPr/>
        </p:nvSpPr>
        <p:spPr>
          <a:xfrm>
            <a:off x="392112" y="655637"/>
            <a:ext cx="92964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  <a:t>Cabling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 pitchFamily="49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163512" y="7056437"/>
            <a:ext cx="4191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*Local cables not shown for clarity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Absolute Cabling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" name="组合 363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46" idx="2"/>
            </p:cNvCxnSpPr>
            <p:nvPr/>
          </p:nvCxnSpPr>
          <p:spPr bwMode="auto">
            <a:xfrm rot="5400000" flipH="1" flipV="1">
              <a:off x="4466018" y="1820393"/>
              <a:ext cx="462485" cy="1942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 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3512" y="2165350"/>
            <a:ext cx="3622674" cy="4276725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“Divisible” jobs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Preserving data at archeological sites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Modeling the human body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Weather prediction</a:t>
            </a:r>
          </a:p>
          <a:p>
            <a:pPr lvl="2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Hurricanes</a:t>
            </a:r>
          </a:p>
          <a:p>
            <a:pPr lvl="2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Earthquakes</a:t>
            </a:r>
          </a:p>
          <a:p>
            <a:pPr lvl="2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Disaster relief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97312" y="2241983"/>
            <a:ext cx="2971800" cy="4752109"/>
            <a:chOff x="3897312" y="2027237"/>
            <a:chExt cx="2971800" cy="4752109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3491" t="29104" r="48450" b="47538"/>
            <a:stretch>
              <a:fillRect/>
            </a:stretch>
          </p:blipFill>
          <p:spPr bwMode="auto">
            <a:xfrm>
              <a:off x="3897312" y="4618037"/>
              <a:ext cx="2971800" cy="2161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5422" t="29313" r="31993" b="40288"/>
            <a:stretch>
              <a:fillRect/>
            </a:stretch>
          </p:blipFill>
          <p:spPr bwMode="auto">
            <a:xfrm>
              <a:off x="3897312" y="2027237"/>
              <a:ext cx="2971800" cy="22489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7027068" y="1951037"/>
            <a:ext cx="2971800" cy="5334000"/>
            <a:chOff x="7027068" y="1951037"/>
            <a:chExt cx="2971800" cy="533400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4941" t="33949" r="32405" b="38021"/>
            <a:stretch>
              <a:fillRect/>
            </a:stretch>
          </p:blipFill>
          <p:spPr bwMode="auto">
            <a:xfrm>
              <a:off x="7027068" y="1951037"/>
              <a:ext cx="2971800" cy="2067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4817" t="31250" r="47657" b="19792"/>
            <a:stretch>
              <a:fillRect/>
            </a:stretch>
          </p:blipFill>
          <p:spPr bwMode="auto">
            <a:xfrm>
              <a:off x="7027068" y="4313237"/>
              <a:ext cx="2971800" cy="2971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Absolute Cabling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grpSp>
        <p:nvGrpSpPr>
          <p:cNvPr id="2" name="组合 346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46" idx="2"/>
            </p:cNvCxnSpPr>
            <p:nvPr/>
          </p:nvCxnSpPr>
          <p:spPr bwMode="auto">
            <a:xfrm rot="5400000" flipH="1" flipV="1">
              <a:off x="4466018" y="1820393"/>
              <a:ext cx="462485" cy="1942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曲线连接符 361"/>
            <p:cNvCxnSpPr>
              <a:stCxn id="212" idx="2"/>
              <a:endCxn id="170" idx="2"/>
            </p:cNvCxnSpPr>
            <p:nvPr/>
          </p:nvCxnSpPr>
          <p:spPr bwMode="auto">
            <a:xfrm rot="5400000" flipH="1" flipV="1">
              <a:off x="5515502" y="805096"/>
              <a:ext cx="428298" cy="4007754"/>
            </a:xfrm>
            <a:prstGeom prst="curvedConnector3">
              <a:avLst>
                <a:gd name="adj1" fmla="val -55707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Absolute Cabling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grpSp>
        <p:nvGrpSpPr>
          <p:cNvPr id="2" name="组合 346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46" idx="2"/>
            </p:cNvCxnSpPr>
            <p:nvPr/>
          </p:nvCxnSpPr>
          <p:spPr bwMode="auto">
            <a:xfrm rot="5400000" flipH="1" flipV="1">
              <a:off x="4466018" y="1820393"/>
              <a:ext cx="462485" cy="1942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曲线连接符 361"/>
            <p:cNvCxnSpPr>
              <a:stCxn id="212" idx="2"/>
              <a:endCxn id="170" idx="2"/>
            </p:cNvCxnSpPr>
            <p:nvPr/>
          </p:nvCxnSpPr>
          <p:spPr bwMode="auto">
            <a:xfrm rot="5400000" flipH="1" flipV="1">
              <a:off x="5515502" y="805096"/>
              <a:ext cx="428298" cy="4007754"/>
            </a:xfrm>
            <a:prstGeom prst="curvedConnector3">
              <a:avLst>
                <a:gd name="adj1" fmla="val -55707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3" name="曲线连接符 332"/>
          <p:cNvCxnSpPr>
            <a:stCxn id="21" idx="2"/>
            <a:endCxn id="102" idx="2"/>
          </p:cNvCxnSpPr>
          <p:nvPr/>
        </p:nvCxnSpPr>
        <p:spPr bwMode="auto">
          <a:xfrm rot="16200000" flipH="1">
            <a:off x="6382180" y="568968"/>
            <a:ext cx="730237" cy="534902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曲线连接符 332"/>
          <p:cNvCxnSpPr>
            <a:stCxn id="21" idx="2"/>
          </p:cNvCxnSpPr>
          <p:nvPr/>
        </p:nvCxnSpPr>
        <p:spPr bwMode="auto">
          <a:xfrm rot="16200000" flipH="1">
            <a:off x="5286912" y="1664237"/>
            <a:ext cx="2654072" cy="5082328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Relative Cabling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" name="组合 363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25" idx="2"/>
            </p:cNvCxnSpPr>
            <p:nvPr/>
          </p:nvCxnSpPr>
          <p:spPr bwMode="auto">
            <a:xfrm rot="5400000" flipH="1" flipV="1">
              <a:off x="5037518" y="1248893"/>
              <a:ext cx="462485" cy="3085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1" name="TextBox 330"/>
          <p:cNvSpPr txBox="1"/>
          <p:nvPr/>
        </p:nvSpPr>
        <p:spPr>
          <a:xfrm>
            <a:off x="6259512" y="30178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(0)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4583112" y="31702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(8)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3287712" y="34750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(7)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516312" y="50752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(6)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4659312" y="58372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(5)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8545512" y="43132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(2)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7859712" y="56086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(3)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8012112" y="3191612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(1)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411912" y="5837237"/>
            <a:ext cx="6096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(4)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Relative Cabling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grpSp>
        <p:nvGrpSpPr>
          <p:cNvPr id="2" name="组合 346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25" idx="2"/>
            </p:cNvCxnSpPr>
            <p:nvPr/>
          </p:nvCxnSpPr>
          <p:spPr bwMode="auto">
            <a:xfrm rot="5400000" flipH="1" flipV="1">
              <a:off x="5037518" y="1248893"/>
              <a:ext cx="462485" cy="3085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曲线连接符 361"/>
            <p:cNvCxnSpPr>
              <a:stCxn id="212" idx="2"/>
              <a:endCxn id="191" idx="2"/>
            </p:cNvCxnSpPr>
            <p:nvPr/>
          </p:nvCxnSpPr>
          <p:spPr bwMode="auto">
            <a:xfrm rot="16200000" flipH="1">
              <a:off x="6259512" y="489384"/>
              <a:ext cx="1588" cy="5067476"/>
            </a:xfrm>
            <a:prstGeom prst="curvedConnector3">
              <a:avLst>
                <a:gd name="adj1" fmla="val 15024748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Relative Cabling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grpSp>
        <p:nvGrpSpPr>
          <p:cNvPr id="2" name="组合 346"/>
          <p:cNvGrpSpPr/>
          <p:nvPr/>
        </p:nvGrpSpPr>
        <p:grpSpPr>
          <a:xfrm>
            <a:off x="2525712" y="1951037"/>
            <a:ext cx="7467600" cy="5257800"/>
            <a:chOff x="2525712" y="1951037"/>
            <a:chExt cx="7467600" cy="5257800"/>
          </a:xfrm>
        </p:grpSpPr>
        <p:grpSp>
          <p:nvGrpSpPr>
            <p:cNvPr id="3" name="组合 341"/>
            <p:cNvGrpSpPr/>
            <p:nvPr/>
          </p:nvGrpSpPr>
          <p:grpSpPr>
            <a:xfrm>
              <a:off x="2525712" y="1951037"/>
              <a:ext cx="7467600" cy="5257800"/>
              <a:chOff x="2373312" y="1951037"/>
              <a:chExt cx="7467600" cy="5257800"/>
            </a:xfrm>
          </p:grpSpPr>
          <p:grpSp>
            <p:nvGrpSpPr>
              <p:cNvPr id="4" name="Group 432"/>
              <p:cNvGrpSpPr/>
              <p:nvPr/>
            </p:nvGrpSpPr>
            <p:grpSpPr>
              <a:xfrm>
                <a:off x="63357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284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5" name="Group 158"/>
                <p:cNvGrpSpPr/>
                <p:nvPr/>
              </p:nvGrpSpPr>
              <p:grpSpPr>
                <a:xfrm flipV="1">
                  <a:off x="5345112" y="6523037"/>
                  <a:ext cx="1480711" cy="502920"/>
                  <a:chOff x="4278312" y="2057717"/>
                  <a:chExt cx="1480711" cy="502920"/>
                </a:xfrm>
              </p:grpSpPr>
              <p:grpSp>
                <p:nvGrpSpPr>
                  <p:cNvPr id="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14" name="Rectangle 18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16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7" name="Oval 19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12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Straight Connector 186"/>
                    <p:cNvCxnSpPr>
                      <a:endCxn id="13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1" name="Group 177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07" name="Rectangle 18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09" name="Oval 182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10" name="Oval 18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05" name="Straight Connector 178"/>
                    <p:cNvCxnSpPr>
                      <a:stCxn id="30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179"/>
                    <p:cNvCxnSpPr>
                      <a:endCxn id="11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42"/>
                  <p:cNvGrpSpPr/>
                  <p:nvPr/>
                </p:nvGrpSpPr>
                <p:grpSpPr>
                  <a:xfrm>
                    <a:off x="5040312" y="2057717"/>
                    <a:ext cx="383431" cy="502920"/>
                    <a:chOff x="11288712" y="2286317"/>
                    <a:chExt cx="383431" cy="502920"/>
                  </a:xfrm>
                </p:grpSpPr>
                <p:grpSp>
                  <p:nvGrpSpPr>
                    <p:cNvPr id="14" name="Group 20"/>
                    <p:cNvGrpSpPr/>
                    <p:nvPr/>
                  </p:nvGrpSpPr>
                  <p:grpSpPr>
                    <a:xfrm>
                      <a:off x="11288712" y="2286317"/>
                      <a:ext cx="383431" cy="502920"/>
                      <a:chOff x="11288712" y="2286317"/>
                      <a:chExt cx="383431" cy="502920"/>
                    </a:xfrm>
                  </p:grpSpPr>
                  <p:sp>
                    <p:nvSpPr>
                      <p:cNvPr id="300" name="Rectangle 17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" name="Group 19"/>
                      <p:cNvGrpSpPr/>
                      <p:nvPr/>
                    </p:nvGrpSpPr>
                    <p:grpSpPr>
                      <a:xfrm>
                        <a:off x="11288712" y="2286317"/>
                        <a:ext cx="383431" cy="182880"/>
                        <a:chOff x="11288712" y="2248217"/>
                        <a:chExt cx="383431" cy="182880"/>
                      </a:xfrm>
                    </p:grpSpPr>
                    <p:sp>
                      <p:nvSpPr>
                        <p:cNvPr id="302" name="Oval 17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03" name="Oval 176"/>
                        <p:cNvSpPr/>
                        <p:nvPr/>
                      </p:nvSpPr>
                      <p:spPr bwMode="auto">
                        <a:xfrm>
                          <a:off x="11489263" y="2248217"/>
                          <a:ext cx="182880" cy="182880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0">
                          <a:schemeClr val="accent1"/>
                        </a:lnRef>
                        <a:fillRef idx="3">
                          <a:schemeClr val="accent1"/>
                        </a:fillRef>
                        <a:effectRef idx="3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8" name="Straight Connector 171"/>
                    <p:cNvCxnSpPr>
                      <a:stCxn id="30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172"/>
                    <p:cNvCxnSpPr/>
                    <p:nvPr/>
                  </p:nvCxnSpPr>
                  <p:spPr bwMode="auto">
                    <a:xfrm rot="5400000" flipH="1" flipV="1">
                      <a:off x="11496275" y="2430489"/>
                      <a:ext cx="45720" cy="12313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93" name="Rectangle 16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95" name="Oval 16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96" name="Oval 16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91" name="Straight Connector 164"/>
                    <p:cNvCxnSpPr>
                      <a:stCxn id="29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6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" name="Group 433"/>
              <p:cNvGrpSpPr/>
              <p:nvPr/>
            </p:nvGrpSpPr>
            <p:grpSpPr>
              <a:xfrm>
                <a:off x="43545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250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" name="Group 191"/>
                <p:cNvGrpSpPr/>
                <p:nvPr/>
              </p:nvGrpSpPr>
              <p:grpSpPr>
                <a:xfrm flipV="1">
                  <a:off x="3211512" y="6523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80" name="Rectangle 220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82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83" name="Oval 223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8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19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31" name="Group 21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73" name="Rectangle 21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75" name="Oval 215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76" name="Oval 21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71" name="Straight Connector 211"/>
                    <p:cNvCxnSpPr>
                      <a:stCxn id="275" idx="4"/>
                      <a:endCxn id="273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12"/>
                    <p:cNvCxnSpPr>
                      <a:stCxn id="273" idx="0"/>
                      <a:endCxn id="276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4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66" name="Rectangle 20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4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8" name="Oval 20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9" name="Oval 20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64" name="Straight Connector 204"/>
                    <p:cNvCxnSpPr>
                      <a:stCxn id="268" idx="4"/>
                      <a:endCxn id="266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Straight Connector 205"/>
                    <p:cNvCxnSpPr>
                      <a:stCxn id="266" idx="0"/>
                      <a:endCxn id="269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5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59" name="Rectangle 19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5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61" name="Oval 20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62" name="Oval 20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57" name="Straight Connector 197"/>
                    <p:cNvCxnSpPr>
                      <a:stCxn id="261" idx="4"/>
                      <a:endCxn id="25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198"/>
                    <p:cNvCxnSpPr>
                      <a:stCxn id="259" idx="0"/>
                      <a:endCxn id="26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0" name="Group 326"/>
              <p:cNvGrpSpPr/>
              <p:nvPr/>
            </p:nvGrpSpPr>
            <p:grpSpPr>
              <a:xfrm>
                <a:off x="5345112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16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61" name="Group 58"/>
                <p:cNvGrpSpPr/>
                <p:nvPr/>
              </p:nvGrpSpPr>
              <p:grpSpPr>
                <a:xfrm>
                  <a:off x="4278312" y="2103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46" name="Rectangle 1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8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9" name="Oval 1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44" name="Straight Connector 24"/>
                    <p:cNvCxnSpPr>
                      <a:stCxn id="216" idx="4"/>
                      <a:endCxn id="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32"/>
                    <p:cNvCxnSpPr>
                      <a:stCxn id="8" idx="0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6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9" name="Rectangle 3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7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41" name="Oval 40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42" name="Oval 4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7" name="Straight Connector 36"/>
                    <p:cNvCxnSpPr>
                      <a:stCxn id="241" idx="4"/>
                      <a:endCxn id="23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8" name="Straight Connector 37"/>
                    <p:cNvCxnSpPr>
                      <a:stCxn id="239" idx="0"/>
                      <a:endCxn id="24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7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32" name="Rectangle 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8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34" name="Oval 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35" name="Oval 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30" name="Straight Connector 4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45"/>
                    <p:cNvCxnSpPr>
                      <a:endCxn id="23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9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225" name="Rectangle 5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9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227" name="Oval 5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228" name="Oval 5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223" name="Straight Connector 52"/>
                    <p:cNvCxnSpPr>
                      <a:stCxn id="227" idx="4"/>
                      <a:endCxn id="22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53"/>
                    <p:cNvCxnSpPr>
                      <a:stCxn id="225" idx="0"/>
                      <a:endCxn id="22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Rounded Rectangle 10"/>
              <p:cNvSpPr/>
              <p:nvPr/>
            </p:nvSpPr>
            <p:spPr bwMode="auto">
              <a:xfrm rot="20279603">
                <a:off x="3287712" y="2206034"/>
                <a:ext cx="1524000" cy="838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95" name="Group 33"/>
              <p:cNvGrpSpPr/>
              <p:nvPr/>
            </p:nvGrpSpPr>
            <p:grpSpPr>
              <a:xfrm rot="20279603">
                <a:off x="3318859" y="2582577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6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2" name="Rectangle 319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7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14" name="Oval 1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15" name="Oval 322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10" name="Straight Connector 24"/>
                <p:cNvCxnSpPr>
                  <a:endCxn id="212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318"/>
                <p:cNvCxnSpPr>
                  <a:stCxn id="212" idx="0"/>
                  <a:endCxn id="215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42"/>
              <p:cNvGrpSpPr/>
              <p:nvPr/>
            </p:nvGrpSpPr>
            <p:grpSpPr>
              <a:xfrm rot="20279603">
                <a:off x="4025340" y="2297045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05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0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7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203" name="Straight Connector 303"/>
                <p:cNvCxnSpPr>
                  <a:stCxn id="207" idx="4"/>
                  <a:endCxn id="205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304"/>
                <p:cNvCxnSpPr>
                  <a:stCxn id="205" idx="0"/>
                  <a:endCxn id="208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/>
              <p:nvPr/>
            </p:nvGrpSpPr>
            <p:grpSpPr>
              <a:xfrm rot="20279603">
                <a:off x="4378581" y="2154279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110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198" name="Rectangle 298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13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00" name="Oval 300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Oval 301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6" name="Straight Connector 296"/>
                <p:cNvCxnSpPr>
                  <a:stCxn id="200" idx="4"/>
                  <a:endCxn id="198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97"/>
                <p:cNvCxnSpPr>
                  <a:stCxn id="198" idx="0"/>
                  <a:endCxn id="201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27"/>
              <p:cNvGrpSpPr/>
              <p:nvPr/>
            </p:nvGrpSpPr>
            <p:grpSpPr>
              <a:xfrm rot="1320397" flipH="1">
                <a:off x="7402512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161" name="Rounded Rectangle 328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20" name="Group 290"/>
                <p:cNvGrpSpPr/>
                <p:nvPr/>
              </p:nvGrpSpPr>
              <p:grpSpPr>
                <a:xfrm>
                  <a:off x="1992312" y="24844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2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28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91" name="Rectangle 35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29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93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94" name="Oval 36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9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357"/>
                    <p:cNvCxnSpPr>
                      <a:endCxn id="19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1" name="Group 309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84" name="Rectangle 35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3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86" name="Oval 35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7" name="Oval 35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82" name="Straight Connector 349"/>
                    <p:cNvCxnSpPr>
                      <a:stCxn id="186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350"/>
                    <p:cNvCxnSpPr>
                      <a:endCxn id="187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3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7" name="Rectangle 34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40" name="Group 34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9" name="Oval 34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80" name="Oval 34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75" name="Straight Connector 342"/>
                    <p:cNvCxnSpPr>
                      <a:stCxn id="179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343"/>
                    <p:cNvCxnSpPr>
                      <a:endCxn id="180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4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70" name="Rectangle 33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5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72" name="Oval 33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73" name="Oval 34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68" name="Straight Connector 335"/>
                    <p:cNvCxnSpPr>
                      <a:stCxn id="17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336"/>
                    <p:cNvCxnSpPr>
                      <a:endCxn id="173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54" name="Group 324"/>
              <p:cNvGrpSpPr/>
              <p:nvPr/>
            </p:nvGrpSpPr>
            <p:grpSpPr>
              <a:xfrm rot="16200000">
                <a:off x="20304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127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58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62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3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7" name="Rectangle 2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4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9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60" name="Oval 2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55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2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66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50" name="Rectangle 2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6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52" name="Oval 2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53" name="Oval 2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8" name="Straight Connector 277"/>
                    <p:cNvCxnSpPr>
                      <a:stCxn id="152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2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7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43" name="Rectangle 2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7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45" name="Oval 2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46" name="Oval 2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41" name="Straight Connector 270"/>
                    <p:cNvCxnSpPr>
                      <a:stCxn id="145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2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185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36" name="Rectangle 265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188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38" name="Oval 26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39" name="Oval 268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34" name="Straight Connector 263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264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92" name="Group 362"/>
              <p:cNvGrpSpPr/>
              <p:nvPr/>
            </p:nvGrpSpPr>
            <p:grpSpPr>
              <a:xfrm rot="5400000" flipH="1">
                <a:off x="86598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93" name="Rounded Rectangle 363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195" name="Group 257"/>
                <p:cNvGrpSpPr/>
                <p:nvPr/>
              </p:nvGrpSpPr>
              <p:grpSpPr>
                <a:xfrm>
                  <a:off x="849312" y="38560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199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0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23" name="Rectangle 39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0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25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26" name="Oval 39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21" name="Straight Connector 24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392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3" name="Group 276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16" name="Rectangle 38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1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8" name="Oval 38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9" name="Oval 38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14" name="Straight Connector 384"/>
                    <p:cNvCxnSpPr>
                      <a:stCxn id="118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385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1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9" name="Rectangle 37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0" name="Group 380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11" name="Oval 38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12" name="Oval 38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7" name="Straight Connector 377"/>
                    <p:cNvCxnSpPr>
                      <a:stCxn id="111" idx="4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378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1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22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102" name="Rectangle 37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26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104" name="Oval 37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105" name="Oval 37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00" name="Straight Connector 37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37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29" name="Group 323"/>
              <p:cNvGrpSpPr/>
              <p:nvPr/>
            </p:nvGrpSpPr>
            <p:grpSpPr>
              <a:xfrm rot="14059754">
                <a:off x="2583415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59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33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36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4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9" name="Rectangle 253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4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91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92" name="Oval 256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7" name="Straight Connector 24"/>
                    <p:cNvCxnSpPr>
                      <a:endCxn id="89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252"/>
                    <p:cNvCxnSpPr>
                      <a:stCxn id="89" idx="0"/>
                      <a:endCxn id="92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7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1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82" name="Rectangle 246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2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84" name="Oval 248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85" name="Oval 249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80" name="Straight Connector 244"/>
                    <p:cNvCxnSpPr>
                      <a:endCxn id="82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245"/>
                    <p:cNvCxnSpPr>
                      <a:stCxn id="82" idx="0"/>
                      <a:endCxn id="85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3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54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75" name="Rectangle 239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55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7" name="Oval 241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8" name="Oval 242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73" name="Straight Connector 237"/>
                    <p:cNvCxnSpPr>
                      <a:endCxn id="7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238"/>
                    <p:cNvCxnSpPr>
                      <a:stCxn id="75" idx="0"/>
                      <a:endCxn id="7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6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60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68" name="Rectangle 232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63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70" name="Oval 234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71" name="Oval 235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66" name="Straight Connector 230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231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67" name="Group 397"/>
              <p:cNvGrpSpPr/>
              <p:nvPr/>
            </p:nvGrpSpPr>
            <p:grpSpPr>
              <a:xfrm rot="7540246" flipH="1">
                <a:off x="8106810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" name="Rounded Rectangle 398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0" name="Group 224"/>
                <p:cNvGrpSpPr/>
                <p:nvPr/>
              </p:nvGrpSpPr>
              <p:grpSpPr>
                <a:xfrm>
                  <a:off x="1077912" y="5303837"/>
                  <a:ext cx="1480711" cy="457200"/>
                  <a:chOff x="4278312" y="2103437"/>
                  <a:chExt cx="1480711" cy="457200"/>
                </a:xfrm>
              </p:grpSpPr>
              <p:grpSp>
                <p:nvGrpSpPr>
                  <p:cNvPr id="274" name="Group 33"/>
                  <p:cNvGrpSpPr/>
                  <p:nvPr/>
                </p:nvGrpSpPr>
                <p:grpSpPr>
                  <a:xfrm>
                    <a:off x="4278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7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55" name="Rectangle 428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7" name="Oval 17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8" name="Oval 431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53" name="Straight Connector 24"/>
                    <p:cNvCxnSpPr>
                      <a:endCxn id="55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427"/>
                    <p:cNvCxnSpPr>
                      <a:stCxn id="55" idx="0"/>
                      <a:endCxn id="58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5" name="Group 34"/>
                  <p:cNvGrpSpPr/>
                  <p:nvPr/>
                </p:nvGrpSpPr>
                <p:grpSpPr>
                  <a:xfrm>
                    <a:off x="4659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6" name="Group 243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8" name="Rectangle 421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87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50" name="Oval 423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51" name="Oval 424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46" name="Straight Connector 419"/>
                    <p:cNvCxnSpPr>
                      <a:endCxn id="48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20"/>
                    <p:cNvCxnSpPr>
                      <a:stCxn id="48" idx="0"/>
                      <a:endCxn id="51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8" name="Group 42"/>
                  <p:cNvGrpSpPr/>
                  <p:nvPr/>
                </p:nvGrpSpPr>
                <p:grpSpPr>
                  <a:xfrm>
                    <a:off x="5040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89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41" name="Rectangle 414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290" name="Group 415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43" name="Oval 416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44" name="Oval 417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9" name="Straight Connector 412"/>
                    <p:cNvCxnSpPr>
                      <a:endCxn id="41" idx="0"/>
                    </p:cNvCxnSpPr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413"/>
                    <p:cNvCxnSpPr>
                      <a:stCxn id="41" idx="0"/>
                      <a:endCxn id="44" idx="4"/>
                    </p:cNvCxnSpPr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Group 50"/>
                  <p:cNvGrpSpPr/>
                  <p:nvPr/>
                </p:nvGrpSpPr>
                <p:grpSpPr>
                  <a:xfrm>
                    <a:off x="5421312" y="2103437"/>
                    <a:ext cx="337711" cy="457200"/>
                    <a:chOff x="11288712" y="2332037"/>
                    <a:chExt cx="337711" cy="457200"/>
                  </a:xfrm>
                </p:grpSpPr>
                <p:grpSp>
                  <p:nvGrpSpPr>
                    <p:cNvPr id="297" name="Group 20"/>
                    <p:cNvGrpSpPr/>
                    <p:nvPr/>
                  </p:nvGrpSpPr>
                  <p:grpSpPr>
                    <a:xfrm>
                      <a:off x="11288712" y="2332037"/>
                      <a:ext cx="337711" cy="457200"/>
                      <a:chOff x="11288712" y="2332037"/>
                      <a:chExt cx="337711" cy="457200"/>
                    </a:xfrm>
                  </p:grpSpPr>
                  <p:sp>
                    <p:nvSpPr>
                      <p:cNvPr id="34" name="Rectangle 407"/>
                      <p:cNvSpPr/>
                      <p:nvPr/>
                    </p:nvSpPr>
                    <p:spPr bwMode="auto">
                      <a:xfrm>
                        <a:off x="11297547" y="25149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grpSp>
                    <p:nvGrpSpPr>
                      <p:cNvPr id="301" name="Group 19"/>
                      <p:cNvGrpSpPr/>
                      <p:nvPr/>
                    </p:nvGrpSpPr>
                    <p:grpSpPr>
                      <a:xfrm>
                        <a:off x="11288712" y="2332037"/>
                        <a:ext cx="337711" cy="137160"/>
                        <a:chOff x="11288712" y="2293937"/>
                        <a:chExt cx="337711" cy="137160"/>
                      </a:xfrm>
                    </p:grpSpPr>
                    <p:sp>
                      <p:nvSpPr>
                        <p:cNvPr id="36" name="Oval 409"/>
                        <p:cNvSpPr/>
                        <p:nvPr/>
                      </p:nvSpPr>
                      <p:spPr bwMode="auto">
                        <a:xfrm>
                          <a:off x="11288712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  <p:sp>
                      <p:nvSpPr>
                        <p:cNvPr id="37" name="Oval 410"/>
                        <p:cNvSpPr/>
                        <p:nvPr/>
                      </p:nvSpPr>
                      <p:spPr bwMode="auto">
                        <a:xfrm>
                          <a:off x="11489263" y="2293937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>
                            <a:shade val="50000"/>
                          </a:schemeClr>
                        </a:lnRef>
                        <a:fillRef idx="1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449263" rtl="0" eaLnBrk="1" fontAlgn="base" latinLnBrk="0" hangingPunct="0">
                            <a:lnSpc>
                              <a:spcPct val="93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2" name="Straight Connector 405"/>
                    <p:cNvCxnSpPr/>
                    <p:nvPr/>
                  </p:nvCxnSpPr>
                  <p:spPr bwMode="auto">
                    <a:xfrm rot="16200000" flipH="1">
                      <a:off x="11384569" y="2441919"/>
                      <a:ext cx="45720" cy="100275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406"/>
                    <p:cNvCxnSpPr/>
                    <p:nvPr/>
                  </p:nvCxnSpPr>
                  <p:spPr bwMode="auto">
                    <a:xfrm rot="5400000" flipH="1" flipV="1">
                      <a:off x="11484845" y="2441919"/>
                      <a:ext cx="45720" cy="100276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304" name="Group 42"/>
              <p:cNvGrpSpPr/>
              <p:nvPr/>
            </p:nvGrpSpPr>
            <p:grpSpPr>
              <a:xfrm rot="20279603">
                <a:off x="3665869" y="2437820"/>
                <a:ext cx="337711" cy="457200"/>
                <a:chOff x="11288712" y="2332037"/>
                <a:chExt cx="337711" cy="457200"/>
              </a:xfrm>
            </p:grpSpPr>
            <p:grpSp>
              <p:nvGrpSpPr>
                <p:cNvPr id="308" name="Group 20"/>
                <p:cNvGrpSpPr/>
                <p:nvPr/>
              </p:nvGrpSpPr>
              <p:grpSpPr>
                <a:xfrm>
                  <a:off x="11288712" y="2332037"/>
                  <a:ext cx="337711" cy="457200"/>
                  <a:chOff x="11288712" y="2332037"/>
                  <a:chExt cx="337711" cy="457200"/>
                </a:xfrm>
              </p:grpSpPr>
              <p:sp>
                <p:nvSpPr>
                  <p:cNvPr id="21" name="Rectangle 305"/>
                  <p:cNvSpPr/>
                  <p:nvPr/>
                </p:nvSpPr>
                <p:spPr bwMode="auto">
                  <a:xfrm>
                    <a:off x="11297547" y="25149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1" name="Group 19"/>
                  <p:cNvGrpSpPr/>
                  <p:nvPr/>
                </p:nvGrpSpPr>
                <p:grpSpPr>
                  <a:xfrm>
                    <a:off x="11288712" y="2332037"/>
                    <a:ext cx="337711" cy="137160"/>
                    <a:chOff x="11288712" y="2293937"/>
                    <a:chExt cx="337711" cy="137160"/>
                  </a:xfrm>
                </p:grpSpPr>
                <p:sp>
                  <p:nvSpPr>
                    <p:cNvPr id="23" name="Oval 307"/>
                    <p:cNvSpPr/>
                    <p:nvPr/>
                  </p:nvSpPr>
                  <p:spPr bwMode="auto">
                    <a:xfrm>
                      <a:off x="11288712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" name="Oval 308"/>
                    <p:cNvSpPr/>
                    <p:nvPr/>
                  </p:nvSpPr>
                  <p:spPr bwMode="auto">
                    <a:xfrm>
                      <a:off x="11489263" y="2293937"/>
                      <a:ext cx="137160" cy="13716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cxnSp>
              <p:nvCxnSpPr>
                <p:cNvPr id="19" name="Straight Connector 303"/>
                <p:cNvCxnSpPr>
                  <a:stCxn id="23" idx="4"/>
                  <a:endCxn id="21" idx="0"/>
                </p:cNvCxnSpPr>
                <p:nvPr/>
              </p:nvCxnSpPr>
              <p:spPr bwMode="auto">
                <a:xfrm rot="16200000" flipH="1">
                  <a:off x="11384569" y="2441919"/>
                  <a:ext cx="45720" cy="10027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304"/>
                <p:cNvCxnSpPr>
                  <a:stCxn id="21" idx="0"/>
                  <a:endCxn id="24" idx="4"/>
                </p:cNvCxnSpPr>
                <p:nvPr/>
              </p:nvCxnSpPr>
              <p:spPr bwMode="auto">
                <a:xfrm rot="5400000" flipH="1" flipV="1">
                  <a:off x="11484845" y="2441919"/>
                  <a:ext cx="45720" cy="10027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2" name="TextBox 321"/>
              <p:cNvSpPr txBox="1"/>
              <p:nvPr/>
            </p:nvSpPr>
            <p:spPr>
              <a:xfrm>
                <a:off x="41259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0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802312" y="2789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7631112" y="29416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469312" y="3932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8088312" y="5380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7929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5040312" y="57610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3668712" y="54562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7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3211512" y="3779837"/>
                <a:ext cx="5334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8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58" name="曲线连接符 357"/>
            <p:cNvCxnSpPr>
              <a:stCxn id="212" idx="2"/>
              <a:endCxn id="225" idx="2"/>
            </p:cNvCxnSpPr>
            <p:nvPr/>
          </p:nvCxnSpPr>
          <p:spPr bwMode="auto">
            <a:xfrm rot="5400000" flipH="1" flipV="1">
              <a:off x="5037518" y="1248893"/>
              <a:ext cx="462485" cy="3085974"/>
            </a:xfrm>
            <a:prstGeom prst="curvedConnector3">
              <a:avLst>
                <a:gd name="adj1" fmla="val -51589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曲线连接符 361"/>
            <p:cNvCxnSpPr>
              <a:stCxn id="212" idx="2"/>
              <a:endCxn id="191" idx="2"/>
            </p:cNvCxnSpPr>
            <p:nvPr/>
          </p:nvCxnSpPr>
          <p:spPr bwMode="auto">
            <a:xfrm rot="16200000" flipH="1">
              <a:off x="6259512" y="489384"/>
              <a:ext cx="1588" cy="5067476"/>
            </a:xfrm>
            <a:prstGeom prst="curvedConnector3">
              <a:avLst>
                <a:gd name="adj1" fmla="val 15024748"/>
              </a:avLst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36" name="曲线连接符 335"/>
          <p:cNvCxnSpPr>
            <a:stCxn id="21" idx="2"/>
            <a:endCxn id="116" idx="2"/>
          </p:cNvCxnSpPr>
          <p:nvPr/>
        </p:nvCxnSpPr>
        <p:spPr bwMode="auto">
          <a:xfrm rot="16200000" flipH="1">
            <a:off x="6001180" y="949968"/>
            <a:ext cx="1492237" cy="5349029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曲线连接符 341"/>
          <p:cNvCxnSpPr>
            <a:stCxn id="21" idx="2"/>
            <a:endCxn id="48" idx="2"/>
          </p:cNvCxnSpPr>
          <p:nvPr/>
        </p:nvCxnSpPr>
        <p:spPr bwMode="auto">
          <a:xfrm rot="16200000" flipH="1">
            <a:off x="4759573" y="2191576"/>
            <a:ext cx="3297771" cy="4671348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曲线连接符 347"/>
          <p:cNvCxnSpPr>
            <a:stCxn id="205" idx="2"/>
            <a:endCxn id="300" idx="2"/>
          </p:cNvCxnSpPr>
          <p:nvPr/>
        </p:nvCxnSpPr>
        <p:spPr bwMode="auto">
          <a:xfrm rot="16200000" flipH="1">
            <a:off x="4034078" y="3135766"/>
            <a:ext cx="3785447" cy="298909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直接连接符 350"/>
          <p:cNvCxnSpPr>
            <a:stCxn id="205" idx="2"/>
            <a:endCxn id="266" idx="2"/>
          </p:cNvCxnSpPr>
          <p:nvPr/>
        </p:nvCxnSpPr>
        <p:spPr bwMode="auto">
          <a:xfrm rot="16200000" flipH="1">
            <a:off x="3042288" y="4127557"/>
            <a:ext cx="3785447" cy="100551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直接连接符 354"/>
          <p:cNvCxnSpPr>
            <a:stCxn id="198" idx="2"/>
            <a:endCxn id="89" idx="2"/>
          </p:cNvCxnSpPr>
          <p:nvPr/>
        </p:nvCxnSpPr>
        <p:spPr bwMode="auto">
          <a:xfrm rot="5400000">
            <a:off x="2445866" y="4146022"/>
            <a:ext cx="3890829" cy="7884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9" name="直接连接符 358"/>
          <p:cNvCxnSpPr>
            <a:stCxn id="198" idx="2"/>
            <a:endCxn id="157" idx="2"/>
          </p:cNvCxnSpPr>
          <p:nvPr/>
        </p:nvCxnSpPr>
        <p:spPr bwMode="auto">
          <a:xfrm rot="5400000">
            <a:off x="2901066" y="2867172"/>
            <a:ext cx="2156778" cy="161208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2" y="655637"/>
            <a:ext cx="89154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Bisection Bandwidth Test</a:t>
            </a:r>
            <a:endParaRPr lang="zh-CN" alt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2" name="组合 230"/>
          <p:cNvGrpSpPr/>
          <p:nvPr/>
        </p:nvGrpSpPr>
        <p:grpSpPr>
          <a:xfrm>
            <a:off x="5192712" y="2636837"/>
            <a:ext cx="4800600" cy="4495800"/>
            <a:chOff x="2754312" y="2636837"/>
            <a:chExt cx="4800600" cy="4495800"/>
          </a:xfrm>
        </p:grpSpPr>
        <p:sp>
          <p:nvSpPr>
            <p:cNvPr id="216" name="Oval 2"/>
            <p:cNvSpPr/>
            <p:nvPr/>
          </p:nvSpPr>
          <p:spPr bwMode="auto">
            <a:xfrm>
              <a:off x="2754312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18" name="Oval 5"/>
            <p:cNvSpPr/>
            <p:nvPr/>
          </p:nvSpPr>
          <p:spPr bwMode="auto">
            <a:xfrm>
              <a:off x="7149227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19" name="Oval 6"/>
            <p:cNvSpPr/>
            <p:nvPr/>
          </p:nvSpPr>
          <p:spPr bwMode="auto">
            <a:xfrm>
              <a:off x="6270244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20" name="Oval 7"/>
            <p:cNvSpPr/>
            <p:nvPr/>
          </p:nvSpPr>
          <p:spPr bwMode="auto">
            <a:xfrm>
              <a:off x="5391261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21" name="Oval 8"/>
            <p:cNvSpPr/>
            <p:nvPr/>
          </p:nvSpPr>
          <p:spPr bwMode="auto">
            <a:xfrm>
              <a:off x="4512278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222" name="Straight Connector 10"/>
            <p:cNvCxnSpPr/>
            <p:nvPr/>
          </p:nvCxnSpPr>
          <p:spPr bwMode="auto">
            <a:xfrm>
              <a:off x="3159997" y="3144480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3" name="Straight Connector 13"/>
            <p:cNvCxnSpPr/>
            <p:nvPr/>
          </p:nvCxnSpPr>
          <p:spPr bwMode="auto">
            <a:xfrm>
              <a:off x="4038980" y="3144480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4" name="Straight Connector 15"/>
            <p:cNvCxnSpPr/>
            <p:nvPr/>
          </p:nvCxnSpPr>
          <p:spPr bwMode="auto">
            <a:xfrm>
              <a:off x="4917963" y="3144480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5" name="Straight Connector 17"/>
            <p:cNvCxnSpPr/>
            <p:nvPr/>
          </p:nvCxnSpPr>
          <p:spPr bwMode="auto">
            <a:xfrm>
              <a:off x="5796946" y="3144480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6" name="Straight Connector 19"/>
            <p:cNvCxnSpPr/>
            <p:nvPr/>
          </p:nvCxnSpPr>
          <p:spPr bwMode="auto">
            <a:xfrm>
              <a:off x="6675929" y="3144480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05" name="Oval 22"/>
            <p:cNvSpPr/>
            <p:nvPr/>
          </p:nvSpPr>
          <p:spPr bwMode="auto">
            <a:xfrm>
              <a:off x="2754312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06" name="Oval 23"/>
            <p:cNvSpPr/>
            <p:nvPr/>
          </p:nvSpPr>
          <p:spPr bwMode="auto">
            <a:xfrm>
              <a:off x="3633295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07" name="Oval 24"/>
            <p:cNvSpPr/>
            <p:nvPr/>
          </p:nvSpPr>
          <p:spPr bwMode="auto">
            <a:xfrm>
              <a:off x="7149227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08" name="Oval 25"/>
            <p:cNvSpPr/>
            <p:nvPr/>
          </p:nvSpPr>
          <p:spPr bwMode="auto">
            <a:xfrm>
              <a:off x="6270244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09" name="Oval 26"/>
            <p:cNvSpPr/>
            <p:nvPr/>
          </p:nvSpPr>
          <p:spPr bwMode="auto">
            <a:xfrm>
              <a:off x="5391261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10" name="Oval 27"/>
            <p:cNvSpPr/>
            <p:nvPr/>
          </p:nvSpPr>
          <p:spPr bwMode="auto">
            <a:xfrm>
              <a:off x="4512278" y="6356148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211" name="Straight Connector 28"/>
            <p:cNvCxnSpPr>
              <a:stCxn id="205" idx="6"/>
              <a:endCxn id="206" idx="2"/>
            </p:cNvCxnSpPr>
            <p:nvPr/>
          </p:nvCxnSpPr>
          <p:spPr bwMode="auto">
            <a:xfrm>
              <a:off x="3159997" y="6558991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2" name="Straight Connector 29"/>
            <p:cNvCxnSpPr>
              <a:stCxn id="206" idx="6"/>
              <a:endCxn id="210" idx="2"/>
            </p:cNvCxnSpPr>
            <p:nvPr/>
          </p:nvCxnSpPr>
          <p:spPr bwMode="auto">
            <a:xfrm>
              <a:off x="4038980" y="6558991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Straight Connector 30"/>
            <p:cNvCxnSpPr>
              <a:stCxn id="210" idx="6"/>
              <a:endCxn id="209" idx="2"/>
            </p:cNvCxnSpPr>
            <p:nvPr/>
          </p:nvCxnSpPr>
          <p:spPr bwMode="auto">
            <a:xfrm>
              <a:off x="4917963" y="6558991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4" name="Straight Connector 31"/>
            <p:cNvCxnSpPr>
              <a:stCxn id="209" idx="6"/>
              <a:endCxn id="208" idx="2"/>
            </p:cNvCxnSpPr>
            <p:nvPr/>
          </p:nvCxnSpPr>
          <p:spPr bwMode="auto">
            <a:xfrm>
              <a:off x="5796946" y="6558991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5" name="Straight Connector 32"/>
            <p:cNvCxnSpPr>
              <a:stCxn id="208" idx="6"/>
              <a:endCxn id="207" idx="2"/>
            </p:cNvCxnSpPr>
            <p:nvPr/>
          </p:nvCxnSpPr>
          <p:spPr bwMode="auto">
            <a:xfrm>
              <a:off x="6675929" y="6558991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4" name="Oval 34"/>
            <p:cNvSpPr/>
            <p:nvPr/>
          </p:nvSpPr>
          <p:spPr bwMode="auto">
            <a:xfrm>
              <a:off x="2754312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5" name="Oval 35"/>
            <p:cNvSpPr/>
            <p:nvPr/>
          </p:nvSpPr>
          <p:spPr bwMode="auto">
            <a:xfrm>
              <a:off x="3633295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6" name="Oval 36"/>
            <p:cNvSpPr/>
            <p:nvPr/>
          </p:nvSpPr>
          <p:spPr bwMode="auto">
            <a:xfrm>
              <a:off x="7149227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7" name="Oval 37"/>
            <p:cNvSpPr/>
            <p:nvPr/>
          </p:nvSpPr>
          <p:spPr bwMode="auto">
            <a:xfrm>
              <a:off x="6270244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8" name="Oval 38"/>
            <p:cNvSpPr/>
            <p:nvPr/>
          </p:nvSpPr>
          <p:spPr bwMode="auto">
            <a:xfrm>
              <a:off x="5391261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99" name="Oval 39"/>
            <p:cNvSpPr/>
            <p:nvPr/>
          </p:nvSpPr>
          <p:spPr bwMode="auto">
            <a:xfrm>
              <a:off x="4512278" y="3624539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200" name="Straight Connector 40"/>
            <p:cNvCxnSpPr>
              <a:stCxn id="194" idx="6"/>
              <a:endCxn id="195" idx="2"/>
            </p:cNvCxnSpPr>
            <p:nvPr/>
          </p:nvCxnSpPr>
          <p:spPr bwMode="auto">
            <a:xfrm>
              <a:off x="3159997" y="3827382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1" name="Straight Connector 41"/>
            <p:cNvCxnSpPr>
              <a:stCxn id="195" idx="6"/>
            </p:cNvCxnSpPr>
            <p:nvPr/>
          </p:nvCxnSpPr>
          <p:spPr bwMode="auto">
            <a:xfrm>
              <a:off x="4038980" y="3827382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2" name="Straight Connector 42"/>
            <p:cNvCxnSpPr>
              <a:endCxn id="198" idx="2"/>
            </p:cNvCxnSpPr>
            <p:nvPr/>
          </p:nvCxnSpPr>
          <p:spPr bwMode="auto">
            <a:xfrm>
              <a:off x="4917963" y="3827382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3" name="Straight Connector 43"/>
            <p:cNvCxnSpPr>
              <a:stCxn id="198" idx="6"/>
              <a:endCxn id="197" idx="2"/>
            </p:cNvCxnSpPr>
            <p:nvPr/>
          </p:nvCxnSpPr>
          <p:spPr bwMode="auto">
            <a:xfrm>
              <a:off x="5796946" y="3827382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4" name="Straight Connector 44"/>
            <p:cNvCxnSpPr>
              <a:stCxn id="197" idx="6"/>
              <a:endCxn id="196" idx="2"/>
            </p:cNvCxnSpPr>
            <p:nvPr/>
          </p:nvCxnSpPr>
          <p:spPr bwMode="auto">
            <a:xfrm>
              <a:off x="6675929" y="3827382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3" name="Oval 46"/>
            <p:cNvSpPr/>
            <p:nvPr/>
          </p:nvSpPr>
          <p:spPr bwMode="auto">
            <a:xfrm>
              <a:off x="2754312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84" name="Oval 47"/>
            <p:cNvSpPr/>
            <p:nvPr/>
          </p:nvSpPr>
          <p:spPr bwMode="auto">
            <a:xfrm>
              <a:off x="3633295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85" name="Oval 48"/>
            <p:cNvSpPr/>
            <p:nvPr/>
          </p:nvSpPr>
          <p:spPr bwMode="auto">
            <a:xfrm>
              <a:off x="7149227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86" name="Oval 49"/>
            <p:cNvSpPr/>
            <p:nvPr/>
          </p:nvSpPr>
          <p:spPr bwMode="auto">
            <a:xfrm>
              <a:off x="6270244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87" name="Oval 50"/>
            <p:cNvSpPr/>
            <p:nvPr/>
          </p:nvSpPr>
          <p:spPr bwMode="auto">
            <a:xfrm>
              <a:off x="5391261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88" name="Oval 51"/>
            <p:cNvSpPr/>
            <p:nvPr/>
          </p:nvSpPr>
          <p:spPr bwMode="auto">
            <a:xfrm>
              <a:off x="4512278" y="4307442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189" name="Straight Connector 52"/>
            <p:cNvCxnSpPr>
              <a:stCxn id="183" idx="6"/>
              <a:endCxn id="184" idx="2"/>
            </p:cNvCxnSpPr>
            <p:nvPr/>
          </p:nvCxnSpPr>
          <p:spPr bwMode="auto">
            <a:xfrm>
              <a:off x="3159997" y="4510285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0" name="Straight Connector 53"/>
            <p:cNvCxnSpPr>
              <a:stCxn id="184" idx="6"/>
              <a:endCxn id="188" idx="2"/>
            </p:cNvCxnSpPr>
            <p:nvPr/>
          </p:nvCxnSpPr>
          <p:spPr bwMode="auto">
            <a:xfrm>
              <a:off x="4038980" y="4510285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Straight Connector 54"/>
            <p:cNvCxnSpPr>
              <a:stCxn id="188" idx="6"/>
              <a:endCxn id="187" idx="2"/>
            </p:cNvCxnSpPr>
            <p:nvPr/>
          </p:nvCxnSpPr>
          <p:spPr bwMode="auto">
            <a:xfrm>
              <a:off x="4917963" y="4510285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Straight Connector 55"/>
            <p:cNvCxnSpPr>
              <a:stCxn id="187" idx="6"/>
              <a:endCxn id="186" idx="2"/>
            </p:cNvCxnSpPr>
            <p:nvPr/>
          </p:nvCxnSpPr>
          <p:spPr bwMode="auto">
            <a:xfrm>
              <a:off x="5796946" y="4510285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Straight Connector 56"/>
            <p:cNvCxnSpPr>
              <a:stCxn id="186" idx="6"/>
              <a:endCxn id="185" idx="2"/>
            </p:cNvCxnSpPr>
            <p:nvPr/>
          </p:nvCxnSpPr>
          <p:spPr bwMode="auto">
            <a:xfrm>
              <a:off x="6675929" y="4510285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2" name="Oval 58"/>
            <p:cNvSpPr/>
            <p:nvPr/>
          </p:nvSpPr>
          <p:spPr bwMode="auto">
            <a:xfrm>
              <a:off x="2754312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73" name="Oval 59"/>
            <p:cNvSpPr/>
            <p:nvPr/>
          </p:nvSpPr>
          <p:spPr bwMode="auto">
            <a:xfrm>
              <a:off x="3633295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74" name="Oval 60"/>
            <p:cNvSpPr/>
            <p:nvPr/>
          </p:nvSpPr>
          <p:spPr bwMode="auto">
            <a:xfrm>
              <a:off x="7149227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75" name="Oval 61"/>
            <p:cNvSpPr/>
            <p:nvPr/>
          </p:nvSpPr>
          <p:spPr bwMode="auto">
            <a:xfrm>
              <a:off x="6270244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76" name="Oval 62"/>
            <p:cNvSpPr/>
            <p:nvPr/>
          </p:nvSpPr>
          <p:spPr bwMode="auto">
            <a:xfrm>
              <a:off x="5391261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77" name="Oval 63"/>
            <p:cNvSpPr/>
            <p:nvPr/>
          </p:nvSpPr>
          <p:spPr bwMode="auto">
            <a:xfrm>
              <a:off x="4512278" y="4990344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178" name="Straight Connector 64"/>
            <p:cNvCxnSpPr>
              <a:stCxn id="172" idx="6"/>
              <a:endCxn id="173" idx="2"/>
            </p:cNvCxnSpPr>
            <p:nvPr/>
          </p:nvCxnSpPr>
          <p:spPr bwMode="auto">
            <a:xfrm>
              <a:off x="3159997" y="5193187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9" name="Straight Connector 65"/>
            <p:cNvCxnSpPr>
              <a:stCxn id="173" idx="6"/>
              <a:endCxn id="177" idx="2"/>
            </p:cNvCxnSpPr>
            <p:nvPr/>
          </p:nvCxnSpPr>
          <p:spPr bwMode="auto">
            <a:xfrm>
              <a:off x="4038980" y="5193187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66"/>
            <p:cNvCxnSpPr>
              <a:stCxn id="177" idx="6"/>
              <a:endCxn id="176" idx="2"/>
            </p:cNvCxnSpPr>
            <p:nvPr/>
          </p:nvCxnSpPr>
          <p:spPr bwMode="auto">
            <a:xfrm>
              <a:off x="4917963" y="5193187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Straight Connector 67"/>
            <p:cNvCxnSpPr>
              <a:stCxn id="176" idx="6"/>
              <a:endCxn id="175" idx="2"/>
            </p:cNvCxnSpPr>
            <p:nvPr/>
          </p:nvCxnSpPr>
          <p:spPr bwMode="auto">
            <a:xfrm>
              <a:off x="5796946" y="5193187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2" name="Straight Connector 68"/>
            <p:cNvCxnSpPr>
              <a:stCxn id="175" idx="6"/>
              <a:endCxn id="174" idx="2"/>
            </p:cNvCxnSpPr>
            <p:nvPr/>
          </p:nvCxnSpPr>
          <p:spPr bwMode="auto">
            <a:xfrm>
              <a:off x="6675929" y="5193187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1" name="Oval 70"/>
            <p:cNvSpPr/>
            <p:nvPr/>
          </p:nvSpPr>
          <p:spPr bwMode="auto">
            <a:xfrm>
              <a:off x="2754312" y="5673246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62" name="Oval 71"/>
            <p:cNvSpPr/>
            <p:nvPr/>
          </p:nvSpPr>
          <p:spPr bwMode="auto">
            <a:xfrm>
              <a:off x="3633295" y="5673246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63" name="Oval 72"/>
            <p:cNvSpPr/>
            <p:nvPr/>
          </p:nvSpPr>
          <p:spPr bwMode="auto">
            <a:xfrm>
              <a:off x="7149227" y="5673246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65" name="Oval 74"/>
            <p:cNvSpPr/>
            <p:nvPr/>
          </p:nvSpPr>
          <p:spPr bwMode="auto">
            <a:xfrm>
              <a:off x="5391261" y="5673246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166" name="Oval 75"/>
            <p:cNvSpPr/>
            <p:nvPr/>
          </p:nvSpPr>
          <p:spPr bwMode="auto">
            <a:xfrm>
              <a:off x="4512278" y="5673246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167" name="Straight Connector 76"/>
            <p:cNvCxnSpPr>
              <a:stCxn id="161" idx="6"/>
              <a:endCxn id="162" idx="2"/>
            </p:cNvCxnSpPr>
            <p:nvPr/>
          </p:nvCxnSpPr>
          <p:spPr bwMode="auto">
            <a:xfrm>
              <a:off x="3159997" y="5876089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8" name="Straight Connector 77"/>
            <p:cNvCxnSpPr>
              <a:stCxn id="162" idx="6"/>
              <a:endCxn id="166" idx="2"/>
            </p:cNvCxnSpPr>
            <p:nvPr/>
          </p:nvCxnSpPr>
          <p:spPr bwMode="auto">
            <a:xfrm>
              <a:off x="4038980" y="5876089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9" name="Straight Connector 78"/>
            <p:cNvCxnSpPr>
              <a:stCxn id="166" idx="6"/>
              <a:endCxn id="165" idx="2"/>
            </p:cNvCxnSpPr>
            <p:nvPr/>
          </p:nvCxnSpPr>
          <p:spPr bwMode="auto">
            <a:xfrm>
              <a:off x="4917963" y="5876089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0" name="Straight Connector 79"/>
            <p:cNvCxnSpPr>
              <a:stCxn id="165" idx="6"/>
            </p:cNvCxnSpPr>
            <p:nvPr/>
          </p:nvCxnSpPr>
          <p:spPr bwMode="auto">
            <a:xfrm>
              <a:off x="5796946" y="5876089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1" name="Straight Connector 80"/>
            <p:cNvCxnSpPr>
              <a:endCxn id="163" idx="2"/>
            </p:cNvCxnSpPr>
            <p:nvPr/>
          </p:nvCxnSpPr>
          <p:spPr bwMode="auto">
            <a:xfrm>
              <a:off x="6675929" y="5876089"/>
              <a:ext cx="473299" cy="14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Group 94"/>
            <p:cNvGrpSpPr/>
            <p:nvPr/>
          </p:nvGrpSpPr>
          <p:grpSpPr>
            <a:xfrm>
              <a:off x="2951802" y="3347322"/>
              <a:ext cx="4396325" cy="277218"/>
              <a:chOff x="2560637" y="2713831"/>
              <a:chExt cx="4954588" cy="312420"/>
            </a:xfrm>
          </p:grpSpPr>
          <p:cxnSp>
            <p:nvCxnSpPr>
              <p:cNvPr id="149" name="Straight Connector 83"/>
              <p:cNvCxnSpPr>
                <a:endCxn id="194" idx="0"/>
              </p:cNvCxnSpPr>
              <p:nvPr/>
            </p:nvCxnSpPr>
            <p:spPr bwMode="auto">
              <a:xfrm rot="5400000">
                <a:off x="2405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85"/>
              <p:cNvCxnSpPr>
                <a:endCxn id="195" idx="0"/>
              </p:cNvCxnSpPr>
              <p:nvPr/>
            </p:nvCxnSpPr>
            <p:spPr bwMode="auto">
              <a:xfrm rot="5400000">
                <a:off x="33958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87"/>
              <p:cNvCxnSpPr/>
              <p:nvPr/>
            </p:nvCxnSpPr>
            <p:spPr bwMode="auto">
              <a:xfrm rot="5400000">
                <a:off x="43864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89"/>
              <p:cNvCxnSpPr>
                <a:endCxn id="198" idx="0"/>
              </p:cNvCxnSpPr>
              <p:nvPr/>
            </p:nvCxnSpPr>
            <p:spPr bwMode="auto">
              <a:xfrm rot="5400000">
                <a:off x="53770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91"/>
              <p:cNvCxnSpPr>
                <a:endCxn id="197" idx="0"/>
              </p:cNvCxnSpPr>
              <p:nvPr/>
            </p:nvCxnSpPr>
            <p:spPr bwMode="auto">
              <a:xfrm rot="5400000">
                <a:off x="63676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93"/>
              <p:cNvCxnSpPr>
                <a:endCxn id="196" idx="0"/>
              </p:cNvCxnSpPr>
              <p:nvPr/>
            </p:nvCxnSpPr>
            <p:spPr bwMode="auto">
              <a:xfrm rot="5400000">
                <a:off x="7358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95"/>
            <p:cNvGrpSpPr/>
            <p:nvPr/>
          </p:nvGrpSpPr>
          <p:grpSpPr>
            <a:xfrm>
              <a:off x="2951802" y="4023287"/>
              <a:ext cx="4396325" cy="277218"/>
              <a:chOff x="2560637" y="2713831"/>
              <a:chExt cx="4954588" cy="312420"/>
            </a:xfrm>
          </p:grpSpPr>
          <p:cxnSp>
            <p:nvCxnSpPr>
              <p:cNvPr id="143" name="Straight Connector 96"/>
              <p:cNvCxnSpPr/>
              <p:nvPr/>
            </p:nvCxnSpPr>
            <p:spPr bwMode="auto">
              <a:xfrm rot="5400000">
                <a:off x="2405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7"/>
              <p:cNvCxnSpPr/>
              <p:nvPr/>
            </p:nvCxnSpPr>
            <p:spPr bwMode="auto">
              <a:xfrm rot="5400000">
                <a:off x="33958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8"/>
              <p:cNvCxnSpPr/>
              <p:nvPr/>
            </p:nvCxnSpPr>
            <p:spPr bwMode="auto">
              <a:xfrm rot="5400000">
                <a:off x="43864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9"/>
              <p:cNvCxnSpPr/>
              <p:nvPr/>
            </p:nvCxnSpPr>
            <p:spPr bwMode="auto">
              <a:xfrm rot="5400000">
                <a:off x="53770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00"/>
              <p:cNvCxnSpPr/>
              <p:nvPr/>
            </p:nvCxnSpPr>
            <p:spPr bwMode="auto">
              <a:xfrm rot="5400000">
                <a:off x="63676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01"/>
              <p:cNvCxnSpPr/>
              <p:nvPr/>
            </p:nvCxnSpPr>
            <p:spPr bwMode="auto">
              <a:xfrm rot="5400000">
                <a:off x="7358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02"/>
            <p:cNvGrpSpPr/>
            <p:nvPr/>
          </p:nvGrpSpPr>
          <p:grpSpPr>
            <a:xfrm>
              <a:off x="2951802" y="4709789"/>
              <a:ext cx="4396325" cy="277218"/>
              <a:chOff x="2560637" y="2713831"/>
              <a:chExt cx="4954588" cy="312420"/>
            </a:xfrm>
          </p:grpSpPr>
          <p:cxnSp>
            <p:nvCxnSpPr>
              <p:cNvPr id="137" name="Straight Connector 103"/>
              <p:cNvCxnSpPr/>
              <p:nvPr/>
            </p:nvCxnSpPr>
            <p:spPr bwMode="auto">
              <a:xfrm rot="5400000">
                <a:off x="2405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04"/>
              <p:cNvCxnSpPr/>
              <p:nvPr/>
            </p:nvCxnSpPr>
            <p:spPr bwMode="auto">
              <a:xfrm rot="5400000">
                <a:off x="33958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05"/>
              <p:cNvCxnSpPr/>
              <p:nvPr/>
            </p:nvCxnSpPr>
            <p:spPr bwMode="auto">
              <a:xfrm rot="5400000">
                <a:off x="43864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06"/>
              <p:cNvCxnSpPr/>
              <p:nvPr/>
            </p:nvCxnSpPr>
            <p:spPr bwMode="auto">
              <a:xfrm rot="5400000">
                <a:off x="53770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07"/>
              <p:cNvCxnSpPr/>
              <p:nvPr/>
            </p:nvCxnSpPr>
            <p:spPr bwMode="auto">
              <a:xfrm rot="5400000">
                <a:off x="63676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08"/>
              <p:cNvCxnSpPr/>
              <p:nvPr/>
            </p:nvCxnSpPr>
            <p:spPr bwMode="auto">
              <a:xfrm rot="5400000">
                <a:off x="7358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9"/>
            <p:cNvGrpSpPr/>
            <p:nvPr/>
          </p:nvGrpSpPr>
          <p:grpSpPr>
            <a:xfrm>
              <a:off x="2951802" y="5396291"/>
              <a:ext cx="4396325" cy="277218"/>
              <a:chOff x="2560637" y="2713831"/>
              <a:chExt cx="4954588" cy="312420"/>
            </a:xfrm>
          </p:grpSpPr>
          <p:cxnSp>
            <p:nvCxnSpPr>
              <p:cNvPr id="131" name="Straight Connector 110"/>
              <p:cNvCxnSpPr/>
              <p:nvPr/>
            </p:nvCxnSpPr>
            <p:spPr bwMode="auto">
              <a:xfrm rot="5400000">
                <a:off x="2405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11"/>
              <p:cNvCxnSpPr/>
              <p:nvPr/>
            </p:nvCxnSpPr>
            <p:spPr bwMode="auto">
              <a:xfrm rot="5400000">
                <a:off x="33958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12"/>
              <p:cNvCxnSpPr/>
              <p:nvPr/>
            </p:nvCxnSpPr>
            <p:spPr bwMode="auto">
              <a:xfrm rot="5400000">
                <a:off x="43864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13"/>
              <p:cNvCxnSpPr/>
              <p:nvPr/>
            </p:nvCxnSpPr>
            <p:spPr bwMode="auto">
              <a:xfrm rot="5400000">
                <a:off x="53770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14"/>
              <p:cNvCxnSpPr/>
              <p:nvPr/>
            </p:nvCxnSpPr>
            <p:spPr bwMode="auto">
              <a:xfrm rot="5400000">
                <a:off x="63676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15"/>
              <p:cNvCxnSpPr/>
              <p:nvPr/>
            </p:nvCxnSpPr>
            <p:spPr bwMode="auto">
              <a:xfrm rot="5400000">
                <a:off x="7358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16"/>
            <p:cNvGrpSpPr/>
            <p:nvPr/>
          </p:nvGrpSpPr>
          <p:grpSpPr>
            <a:xfrm>
              <a:off x="2951802" y="6083496"/>
              <a:ext cx="4396325" cy="277218"/>
              <a:chOff x="2560637" y="2713831"/>
              <a:chExt cx="4954588" cy="312420"/>
            </a:xfrm>
          </p:grpSpPr>
          <p:cxnSp>
            <p:nvCxnSpPr>
              <p:cNvPr id="125" name="Straight Connector 117"/>
              <p:cNvCxnSpPr/>
              <p:nvPr/>
            </p:nvCxnSpPr>
            <p:spPr bwMode="auto">
              <a:xfrm rot="5400000">
                <a:off x="2405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18"/>
              <p:cNvCxnSpPr/>
              <p:nvPr/>
            </p:nvCxnSpPr>
            <p:spPr bwMode="auto">
              <a:xfrm rot="5400000">
                <a:off x="33958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19"/>
              <p:cNvCxnSpPr/>
              <p:nvPr/>
            </p:nvCxnSpPr>
            <p:spPr bwMode="auto">
              <a:xfrm rot="5400000">
                <a:off x="43864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0"/>
              <p:cNvCxnSpPr/>
              <p:nvPr/>
            </p:nvCxnSpPr>
            <p:spPr bwMode="auto">
              <a:xfrm rot="5400000">
                <a:off x="53770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1"/>
              <p:cNvCxnSpPr/>
              <p:nvPr/>
            </p:nvCxnSpPr>
            <p:spPr bwMode="auto">
              <a:xfrm rot="5400000">
                <a:off x="63676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2"/>
              <p:cNvCxnSpPr/>
              <p:nvPr/>
            </p:nvCxnSpPr>
            <p:spPr bwMode="auto">
              <a:xfrm rot="5400000">
                <a:off x="7358221" y="2869247"/>
                <a:ext cx="312420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7" name="Oval 2"/>
            <p:cNvSpPr/>
            <p:nvPr/>
          </p:nvSpPr>
          <p:spPr bwMode="auto">
            <a:xfrm>
              <a:off x="3644027" y="29416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28" name="Oval 2"/>
            <p:cNvSpPr/>
            <p:nvPr/>
          </p:nvSpPr>
          <p:spPr bwMode="auto">
            <a:xfrm>
              <a:off x="6259512" y="5684837"/>
              <a:ext cx="405685" cy="40568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230" name="直接连接符 229"/>
            <p:cNvCxnSpPr/>
            <p:nvPr/>
          </p:nvCxnSpPr>
          <p:spPr bwMode="auto">
            <a:xfrm rot="5400000">
              <a:off x="2910087" y="4884737"/>
              <a:ext cx="4495800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rgbClr val="FFC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2" name="矩形 231"/>
          <p:cNvSpPr/>
          <p:nvPr/>
        </p:nvSpPr>
        <p:spPr>
          <a:xfrm>
            <a:off x="163512" y="3551237"/>
            <a:ext cx="5038725" cy="2096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Definition: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If the network is segmented into two equal parts, this is the bandwidth between the two parts.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259512" y="2103437"/>
            <a:ext cx="327660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Bandwidth = 6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Purpose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27" name="Picture 3" descr="F:\academic\2013-SummerResearch\presentation\use-by-label_377x171_C8C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2" y="2332037"/>
            <a:ext cx="4535905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3512" y="2789237"/>
            <a:ext cx="51054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We want to find the worst-case </a:t>
            </a:r>
          </a:p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communication.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9" name="Picture 5" descr="F:\academic\2013-SummerResearch\presentation\Best-before-food-label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4160837"/>
            <a:ext cx="4381500" cy="2628900"/>
          </a:xfrm>
          <a:prstGeom prst="rect">
            <a:avLst/>
          </a:prstGeom>
          <a:noFill/>
        </p:spPr>
      </p:pic>
      <p:sp>
        <p:nvSpPr>
          <p:cNvPr id="10" name="椭圆 9"/>
          <p:cNvSpPr/>
          <p:nvPr/>
        </p:nvSpPr>
        <p:spPr bwMode="auto">
          <a:xfrm>
            <a:off x="2068512" y="4922837"/>
            <a:ext cx="1295400" cy="990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Split up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112" y="2484437"/>
            <a:ext cx="82296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There will be a big enumeration… 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12" y="5456237"/>
            <a:ext cx="8686800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For example, we can have 18 routers,</a:t>
            </a:r>
          </a:p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{(0,2),(1,1),(3,2) … (7,2),(8,0)}, in one set and the others in another set.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2" y="3475037"/>
            <a:ext cx="7000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Relative Bandwidth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12" y="2179637"/>
            <a:ext cx="82296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chemeClr val="bg1"/>
                </a:solidFill>
                <a:latin typeface="Georgia" pitchFamily="18" charset="0"/>
              </a:rPr>
              <a:t>What about relative bandwidth? (i.e. considering global edges and local edges the same time)</a:t>
            </a:r>
            <a:endParaRPr lang="zh-CN" alt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12" y="4620098"/>
            <a:ext cx="86868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chemeClr val="bg1"/>
                </a:solidFill>
                <a:latin typeface="+mn-ea"/>
              </a:rPr>
              <a:t>Relative Bandwidth = local + global * α 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392112" y="2103437"/>
          <a:ext cx="968851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Results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5088" y="1982069"/>
            <a:ext cx="198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Total Score</a:t>
            </a:r>
            <a:endParaRPr lang="zh-CN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0712" y="6065837"/>
            <a:ext cx="67468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α</a:t>
            </a:r>
            <a:endParaRPr lang="zh-CN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Interconnect Topologies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8312" y="2255837"/>
            <a:ext cx="4457700" cy="4276725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The arrangement of the elements of a computer network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Processors (nodes)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Connections (edges) between them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Many common topologies, some shown at right.</a:t>
            </a:r>
            <a:endParaRPr lang="en-US" dirty="0"/>
          </a:p>
        </p:txBody>
      </p:sp>
      <p:pic>
        <p:nvPicPr>
          <p:cNvPr id="8" name="Content Placeholder 7" descr="typenettopo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6512" y="2703512"/>
            <a:ext cx="4459287" cy="315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112" y="655637"/>
            <a:ext cx="8229600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Results</a:t>
            </a:r>
            <a:endParaRPr lang="zh-CN" alt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392112" y="2332037"/>
          <a:ext cx="9372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65088" y="2058269"/>
            <a:ext cx="198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Total Score</a:t>
            </a:r>
            <a:endParaRPr lang="zh-CN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1825" y="6096869"/>
            <a:ext cx="67468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/>
              </a:rPr>
              <a:t>α</a:t>
            </a:r>
            <a:endParaRPr lang="zh-CN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Consol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Mapping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process of assigning the tasks of a given job to available processors in the machine: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grpSp>
        <p:nvGrpSpPr>
          <p:cNvPr id="245" name="Group 244"/>
          <p:cNvGrpSpPr/>
          <p:nvPr/>
        </p:nvGrpSpPr>
        <p:grpSpPr>
          <a:xfrm>
            <a:off x="5345112" y="2636837"/>
            <a:ext cx="4261130" cy="4114800"/>
            <a:chOff x="5345112" y="2636837"/>
            <a:chExt cx="4261130" cy="411480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45112" y="2636837"/>
              <a:ext cx="4261130" cy="3390900"/>
              <a:chOff x="2332831" y="2255837"/>
              <a:chExt cx="5410200" cy="4305300"/>
            </a:xfrm>
          </p:grpSpPr>
          <p:grpSp>
            <p:nvGrpSpPr>
              <p:cNvPr id="8" name="Group 81"/>
              <p:cNvGrpSpPr/>
              <p:nvPr/>
            </p:nvGrpSpPr>
            <p:grpSpPr>
              <a:xfrm>
                <a:off x="2332831" y="2255837"/>
                <a:ext cx="5410200" cy="4305300"/>
                <a:chOff x="2373312" y="2370137"/>
                <a:chExt cx="5410200" cy="4305300"/>
              </a:xfrm>
            </p:grpSpPr>
            <p:grpSp>
              <p:nvGrpSpPr>
                <p:cNvPr id="45" name="Group 20"/>
                <p:cNvGrpSpPr/>
                <p:nvPr/>
              </p:nvGrpSpPr>
              <p:grpSpPr>
                <a:xfrm>
                  <a:off x="2373312" y="23701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106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7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8" name="Oval 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9" name="Oval 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0" name="Oval 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1" name="Oval 8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12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3"/>
                  <p:cNvCxnSpPr/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5"/>
                  <p:cNvCxnSpPr/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7"/>
                  <p:cNvCxnSpPr/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9"/>
                  <p:cNvCxnSpPr/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21"/>
                <p:cNvGrpSpPr/>
                <p:nvPr/>
              </p:nvGrpSpPr>
              <p:grpSpPr>
                <a:xfrm>
                  <a:off x="2373312" y="62182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01" name="Straight Connector 100"/>
                  <p:cNvCxnSpPr>
                    <a:stCxn id="95" idx="6"/>
                    <a:endCxn id="96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stCxn id="96" idx="6"/>
                    <a:endCxn id="100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100" idx="6"/>
                    <a:endCxn id="99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9" idx="6"/>
                    <a:endCxn id="98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>
                    <a:stCxn id="98" idx="6"/>
                    <a:endCxn id="97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33"/>
                <p:cNvGrpSpPr/>
                <p:nvPr/>
              </p:nvGrpSpPr>
              <p:grpSpPr>
                <a:xfrm>
                  <a:off x="2373312" y="313975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9" name="Oval 3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90" name="Straight Connector 40"/>
                  <p:cNvCxnSpPr>
                    <a:stCxn id="84" idx="6"/>
                    <a:endCxn id="85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41"/>
                  <p:cNvCxnSpPr>
                    <a:stCxn id="85" idx="6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42"/>
                  <p:cNvCxnSpPr>
                    <a:endCxn id="88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43"/>
                  <p:cNvCxnSpPr>
                    <a:stCxn id="88" idx="6"/>
                    <a:endCxn id="87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44"/>
                  <p:cNvCxnSpPr>
                    <a:stCxn id="87" idx="6"/>
                    <a:endCxn id="86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5"/>
                <p:cNvGrpSpPr/>
                <p:nvPr/>
              </p:nvGrpSpPr>
              <p:grpSpPr>
                <a:xfrm>
                  <a:off x="2373312" y="390937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79" name="Straight Connector 78"/>
                  <p:cNvCxnSpPr>
                    <a:stCxn id="73" idx="6"/>
                    <a:endCxn id="74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stCxn id="74" idx="6"/>
                    <a:endCxn id="78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8" idx="6"/>
                    <a:endCxn id="77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stCxn id="77" idx="6"/>
                    <a:endCxn id="76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>
                    <a:stCxn id="76" idx="6"/>
                    <a:endCxn id="75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57"/>
                <p:cNvGrpSpPr/>
                <p:nvPr/>
              </p:nvGrpSpPr>
              <p:grpSpPr>
                <a:xfrm>
                  <a:off x="2373312" y="467899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68" name="Straight Connector 67"/>
                  <p:cNvCxnSpPr>
                    <a:stCxn id="62" idx="6"/>
                    <a:endCxn id="63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3" idx="6"/>
                    <a:endCxn id="67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7" idx="6"/>
                    <a:endCxn id="66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6" idx="6"/>
                    <a:endCxn id="65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stCxn id="65" idx="6"/>
                    <a:endCxn id="64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69"/>
                <p:cNvGrpSpPr/>
                <p:nvPr/>
              </p:nvGrpSpPr>
              <p:grpSpPr>
                <a:xfrm>
                  <a:off x="2373312" y="544861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1" idx="6"/>
                    <a:endCxn id="52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52" idx="6"/>
                    <a:endCxn id="56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56" idx="6"/>
                    <a:endCxn id="55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>
                    <a:stCxn id="55" idx="6"/>
                    <a:endCxn id="54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>
                    <a:stCxn id="54" idx="6"/>
                    <a:endCxn id="53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123"/>
              <p:cNvGrpSpPr/>
              <p:nvPr/>
            </p:nvGrpSpPr>
            <p:grpSpPr>
              <a:xfrm>
                <a:off x="2555399" y="2713037"/>
                <a:ext cx="4954588" cy="3396045"/>
                <a:chOff x="2555399" y="2713037"/>
                <a:chExt cx="4954588" cy="3396045"/>
              </a:xfrm>
            </p:grpSpPr>
            <p:grpSp>
              <p:nvGrpSpPr>
                <p:cNvPr id="10" name="Group 94"/>
                <p:cNvGrpSpPr/>
                <p:nvPr/>
              </p:nvGrpSpPr>
              <p:grpSpPr>
                <a:xfrm>
                  <a:off x="2555399" y="2713037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9" name="Straight Connector 38"/>
                  <p:cNvCxnSpPr>
                    <a:endCxn id="84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endCxn id="85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endCxn id="88" idx="0"/>
                  </p:cNvCxnSpPr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endCxn id="87" idx="0"/>
                  </p:cNvCxnSpPr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endCxn id="86" idx="0"/>
                  </p:cNvCxnSpPr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95"/>
                <p:cNvGrpSpPr/>
                <p:nvPr/>
              </p:nvGrpSpPr>
              <p:grpSpPr>
                <a:xfrm>
                  <a:off x="2555399" y="3474839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02"/>
                <p:cNvGrpSpPr/>
                <p:nvPr/>
              </p:nvGrpSpPr>
              <p:grpSpPr>
                <a:xfrm>
                  <a:off x="2555399" y="4248516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09"/>
                <p:cNvGrpSpPr/>
                <p:nvPr/>
              </p:nvGrpSpPr>
              <p:grpSpPr>
                <a:xfrm>
                  <a:off x="2555399" y="5022193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16"/>
                <p:cNvGrpSpPr/>
                <p:nvPr/>
              </p:nvGrpSpPr>
              <p:grpSpPr>
                <a:xfrm>
                  <a:off x="2555399" y="5796662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" name="TextBox 116"/>
            <p:cNvSpPr txBox="1"/>
            <p:nvPr/>
          </p:nvSpPr>
          <p:spPr>
            <a:xfrm>
              <a:off x="5951677" y="6144035"/>
              <a:ext cx="3048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Machine, with available processors highlighted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15912" y="4126937"/>
            <a:ext cx="3048000" cy="2167500"/>
            <a:chOff x="392112" y="4455320"/>
            <a:chExt cx="3048000" cy="2167500"/>
          </a:xfrm>
        </p:grpSpPr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>
              <a:off x="1345961" y="4455320"/>
              <a:ext cx="1140303" cy="1572417"/>
              <a:chOff x="2332831" y="2255837"/>
              <a:chExt cx="1447800" cy="1996440"/>
            </a:xfrm>
          </p:grpSpPr>
          <p:grpSp>
            <p:nvGrpSpPr>
              <p:cNvPr id="132" name="Group 81"/>
              <p:cNvGrpSpPr/>
              <p:nvPr/>
            </p:nvGrpSpPr>
            <p:grpSpPr>
              <a:xfrm>
                <a:off x="2332831" y="2255837"/>
                <a:ext cx="1447800" cy="1996440"/>
                <a:chOff x="2373312" y="2370137"/>
                <a:chExt cx="1447800" cy="1996440"/>
              </a:xfrm>
            </p:grpSpPr>
            <p:grpSp>
              <p:nvGrpSpPr>
                <p:cNvPr id="169" name="Group 20"/>
                <p:cNvGrpSpPr/>
                <p:nvPr/>
              </p:nvGrpSpPr>
              <p:grpSpPr>
                <a:xfrm>
                  <a:off x="2373312" y="237013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30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231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cxnSp>
                <p:nvCxnSpPr>
                  <p:cNvPr id="236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Group 33"/>
                <p:cNvGrpSpPr/>
                <p:nvPr/>
              </p:nvGrpSpPr>
              <p:grpSpPr>
                <a:xfrm>
                  <a:off x="2373312" y="313975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08" name="Oval 207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cxnSp>
                <p:nvCxnSpPr>
                  <p:cNvPr id="214" name="Straight Connector 40"/>
                  <p:cNvCxnSpPr>
                    <a:stCxn id="208" idx="6"/>
                    <a:endCxn id="209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Group 45"/>
                <p:cNvGrpSpPr/>
                <p:nvPr/>
              </p:nvGrpSpPr>
              <p:grpSpPr>
                <a:xfrm>
                  <a:off x="2373312" y="390937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197" name="Oval 196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cxnSp>
                <p:nvCxnSpPr>
                  <p:cNvPr id="203" name="Straight Connector 202"/>
                  <p:cNvCxnSpPr>
                    <a:stCxn id="197" idx="6"/>
                    <a:endCxn id="198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" name="Group 123"/>
              <p:cNvGrpSpPr/>
              <p:nvPr/>
            </p:nvGrpSpPr>
            <p:grpSpPr>
              <a:xfrm>
                <a:off x="2555399" y="2713038"/>
                <a:ext cx="992188" cy="1074222"/>
                <a:chOff x="2555399" y="2713037"/>
                <a:chExt cx="992188" cy="1074222"/>
              </a:xfrm>
            </p:grpSpPr>
            <p:grpSp>
              <p:nvGrpSpPr>
                <p:cNvPr id="134" name="Group 94"/>
                <p:cNvGrpSpPr/>
                <p:nvPr/>
              </p:nvGrpSpPr>
              <p:grpSpPr>
                <a:xfrm>
                  <a:off x="2555399" y="2713037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63" name="Straight Connector 162"/>
                  <p:cNvCxnSpPr>
                    <a:endCxn id="208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209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Group 95"/>
                <p:cNvGrpSpPr/>
                <p:nvPr/>
              </p:nvGrpSpPr>
              <p:grpSpPr>
                <a:xfrm>
                  <a:off x="2555399" y="3474839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41" name="TextBox 240"/>
            <p:cNvSpPr txBox="1"/>
            <p:nvPr/>
          </p:nvSpPr>
          <p:spPr>
            <a:xfrm>
              <a:off x="392112" y="6272852"/>
              <a:ext cx="30480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Job:  6 tasks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3" name="Right Arrow 242"/>
          <p:cNvSpPr/>
          <p:nvPr/>
        </p:nvSpPr>
        <p:spPr bwMode="auto">
          <a:xfrm>
            <a:off x="2906712" y="4465637"/>
            <a:ext cx="20574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Mapping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process of assigning the tasks of a given job to available processors in the machine: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grpSp>
        <p:nvGrpSpPr>
          <p:cNvPr id="2" name="Group 244"/>
          <p:cNvGrpSpPr/>
          <p:nvPr/>
        </p:nvGrpSpPr>
        <p:grpSpPr>
          <a:xfrm>
            <a:off x="5345112" y="2636837"/>
            <a:ext cx="4261131" cy="4114800"/>
            <a:chOff x="5345112" y="2636837"/>
            <a:chExt cx="4261131" cy="4114800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5345112" y="2636837"/>
              <a:ext cx="4261131" cy="3390900"/>
              <a:chOff x="2332831" y="2255837"/>
              <a:chExt cx="5410200" cy="4305300"/>
            </a:xfrm>
          </p:grpSpPr>
          <p:grpSp>
            <p:nvGrpSpPr>
              <p:cNvPr id="6" name="Group 81"/>
              <p:cNvGrpSpPr/>
              <p:nvPr/>
            </p:nvGrpSpPr>
            <p:grpSpPr>
              <a:xfrm>
                <a:off x="2332831" y="2255837"/>
                <a:ext cx="5410200" cy="4305300"/>
                <a:chOff x="2373312" y="2370137"/>
                <a:chExt cx="5410200" cy="4305300"/>
              </a:xfrm>
            </p:grpSpPr>
            <p:grpSp>
              <p:nvGrpSpPr>
                <p:cNvPr id="7" name="Group 20"/>
                <p:cNvGrpSpPr/>
                <p:nvPr/>
              </p:nvGrpSpPr>
              <p:grpSpPr>
                <a:xfrm>
                  <a:off x="2373312" y="23701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106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7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108" name="Oval 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9" name="Oval 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0" name="Oval 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1" name="Oval 8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12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3"/>
                  <p:cNvCxnSpPr/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5"/>
                  <p:cNvCxnSpPr/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7"/>
                  <p:cNvCxnSpPr/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9"/>
                  <p:cNvCxnSpPr/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21"/>
                <p:cNvGrpSpPr/>
                <p:nvPr/>
              </p:nvGrpSpPr>
              <p:grpSpPr>
                <a:xfrm>
                  <a:off x="2373312" y="62182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01" name="Straight Connector 100"/>
                  <p:cNvCxnSpPr>
                    <a:stCxn id="95" idx="6"/>
                    <a:endCxn id="96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stCxn id="96" idx="6"/>
                    <a:endCxn id="100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100" idx="6"/>
                    <a:endCxn id="99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9" idx="6"/>
                    <a:endCxn id="98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>
                    <a:stCxn id="98" idx="6"/>
                    <a:endCxn id="97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3"/>
                <p:cNvGrpSpPr/>
                <p:nvPr/>
              </p:nvGrpSpPr>
              <p:grpSpPr>
                <a:xfrm>
                  <a:off x="2373312" y="313975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9" name="Oval 3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90" name="Straight Connector 40"/>
                  <p:cNvCxnSpPr>
                    <a:stCxn id="84" idx="6"/>
                    <a:endCxn id="85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41"/>
                  <p:cNvCxnSpPr>
                    <a:stCxn id="85" idx="6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42"/>
                  <p:cNvCxnSpPr>
                    <a:endCxn id="88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43"/>
                  <p:cNvCxnSpPr>
                    <a:stCxn id="88" idx="6"/>
                    <a:endCxn id="87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44"/>
                  <p:cNvCxnSpPr>
                    <a:stCxn id="87" idx="6"/>
                    <a:endCxn id="86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45"/>
                <p:cNvGrpSpPr/>
                <p:nvPr/>
              </p:nvGrpSpPr>
              <p:grpSpPr>
                <a:xfrm>
                  <a:off x="2373312" y="390937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79" name="Straight Connector 78"/>
                  <p:cNvCxnSpPr>
                    <a:stCxn id="73" idx="6"/>
                    <a:endCxn id="74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stCxn id="74" idx="6"/>
                    <a:endCxn id="78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8" idx="6"/>
                    <a:endCxn id="77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stCxn id="77" idx="6"/>
                    <a:endCxn id="76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>
                    <a:stCxn id="76" idx="6"/>
                    <a:endCxn id="75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57"/>
                <p:cNvGrpSpPr/>
                <p:nvPr/>
              </p:nvGrpSpPr>
              <p:grpSpPr>
                <a:xfrm>
                  <a:off x="2373312" y="467899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68" name="Straight Connector 67"/>
                  <p:cNvCxnSpPr>
                    <a:stCxn id="62" idx="6"/>
                    <a:endCxn id="63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3" idx="6"/>
                    <a:endCxn id="67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7" idx="6"/>
                    <a:endCxn id="66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6" idx="6"/>
                    <a:endCxn id="65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stCxn id="65" idx="6"/>
                    <a:endCxn id="64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69"/>
                <p:cNvGrpSpPr/>
                <p:nvPr/>
              </p:nvGrpSpPr>
              <p:grpSpPr>
                <a:xfrm>
                  <a:off x="2373312" y="544861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1" idx="6"/>
                    <a:endCxn id="52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52" idx="6"/>
                    <a:endCxn id="56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56" idx="6"/>
                    <a:endCxn id="55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>
                    <a:stCxn id="55" idx="6"/>
                    <a:endCxn id="54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>
                    <a:stCxn id="54" idx="6"/>
                    <a:endCxn id="53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3"/>
              <p:cNvGrpSpPr/>
              <p:nvPr/>
            </p:nvGrpSpPr>
            <p:grpSpPr>
              <a:xfrm>
                <a:off x="2555399" y="2713037"/>
                <a:ext cx="4954588" cy="3396045"/>
                <a:chOff x="2555399" y="2713037"/>
                <a:chExt cx="4954588" cy="3396045"/>
              </a:xfrm>
            </p:grpSpPr>
            <p:grpSp>
              <p:nvGrpSpPr>
                <p:cNvPr id="14" name="Group 94"/>
                <p:cNvGrpSpPr/>
                <p:nvPr/>
              </p:nvGrpSpPr>
              <p:grpSpPr>
                <a:xfrm>
                  <a:off x="2555399" y="2713037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9" name="Straight Connector 38"/>
                  <p:cNvCxnSpPr>
                    <a:endCxn id="84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endCxn id="85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endCxn id="88" idx="0"/>
                  </p:cNvCxnSpPr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endCxn id="87" idx="0"/>
                  </p:cNvCxnSpPr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endCxn id="86" idx="0"/>
                  </p:cNvCxnSpPr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95"/>
                <p:cNvGrpSpPr/>
                <p:nvPr/>
              </p:nvGrpSpPr>
              <p:grpSpPr>
                <a:xfrm>
                  <a:off x="2555399" y="3474839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102"/>
                <p:cNvGrpSpPr/>
                <p:nvPr/>
              </p:nvGrpSpPr>
              <p:grpSpPr>
                <a:xfrm>
                  <a:off x="2555399" y="4248516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Group 109"/>
                <p:cNvGrpSpPr/>
                <p:nvPr/>
              </p:nvGrpSpPr>
              <p:grpSpPr>
                <a:xfrm>
                  <a:off x="2555399" y="5022193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Group 116"/>
                <p:cNvGrpSpPr/>
                <p:nvPr/>
              </p:nvGrpSpPr>
              <p:grpSpPr>
                <a:xfrm>
                  <a:off x="2555399" y="5796662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" name="TextBox 116"/>
            <p:cNvSpPr txBox="1"/>
            <p:nvPr/>
          </p:nvSpPr>
          <p:spPr>
            <a:xfrm>
              <a:off x="5951677" y="6144035"/>
              <a:ext cx="3048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Machine, with available processors highlighted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Group 243"/>
          <p:cNvGrpSpPr/>
          <p:nvPr/>
        </p:nvGrpSpPr>
        <p:grpSpPr>
          <a:xfrm>
            <a:off x="315912" y="4126937"/>
            <a:ext cx="3048000" cy="2167500"/>
            <a:chOff x="392112" y="4455320"/>
            <a:chExt cx="3048000" cy="2167500"/>
          </a:xfrm>
        </p:grpSpPr>
        <p:grpSp>
          <p:nvGrpSpPr>
            <p:cNvPr id="229" name="Group 130"/>
            <p:cNvGrpSpPr>
              <a:grpSpLocks noChangeAspect="1"/>
            </p:cNvGrpSpPr>
            <p:nvPr/>
          </p:nvGrpSpPr>
          <p:grpSpPr>
            <a:xfrm>
              <a:off x="1345961" y="4455320"/>
              <a:ext cx="1140303" cy="1572417"/>
              <a:chOff x="2332831" y="2255837"/>
              <a:chExt cx="1447800" cy="1996440"/>
            </a:xfrm>
          </p:grpSpPr>
          <p:grpSp>
            <p:nvGrpSpPr>
              <p:cNvPr id="232" name="Group 81"/>
              <p:cNvGrpSpPr/>
              <p:nvPr/>
            </p:nvGrpSpPr>
            <p:grpSpPr>
              <a:xfrm>
                <a:off x="2332831" y="2255837"/>
                <a:ext cx="1447800" cy="1996440"/>
                <a:chOff x="2373312" y="2370137"/>
                <a:chExt cx="1447800" cy="1996440"/>
              </a:xfrm>
            </p:grpSpPr>
            <p:grpSp>
              <p:nvGrpSpPr>
                <p:cNvPr id="233" name="Group 20"/>
                <p:cNvGrpSpPr/>
                <p:nvPr/>
              </p:nvGrpSpPr>
              <p:grpSpPr>
                <a:xfrm>
                  <a:off x="2373312" y="237013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30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231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cxnSp>
                <p:nvCxnSpPr>
                  <p:cNvPr id="236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33"/>
                <p:cNvGrpSpPr/>
                <p:nvPr/>
              </p:nvGrpSpPr>
              <p:grpSpPr>
                <a:xfrm>
                  <a:off x="2373312" y="313975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08" name="Oval 207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cxnSp>
                <p:nvCxnSpPr>
                  <p:cNvPr id="214" name="Straight Connector 40"/>
                  <p:cNvCxnSpPr>
                    <a:stCxn id="208" idx="6"/>
                    <a:endCxn id="209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45"/>
                <p:cNvGrpSpPr/>
                <p:nvPr/>
              </p:nvGrpSpPr>
              <p:grpSpPr>
                <a:xfrm>
                  <a:off x="2373312" y="390937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197" name="Oval 196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cxnSp>
                <p:nvCxnSpPr>
                  <p:cNvPr id="203" name="Straight Connector 202"/>
                  <p:cNvCxnSpPr>
                    <a:stCxn id="197" idx="6"/>
                    <a:endCxn id="198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7" name="Group 123"/>
              <p:cNvGrpSpPr/>
              <p:nvPr/>
            </p:nvGrpSpPr>
            <p:grpSpPr>
              <a:xfrm>
                <a:off x="2555399" y="2713038"/>
                <a:ext cx="992188" cy="1074222"/>
                <a:chOff x="2555399" y="2713037"/>
                <a:chExt cx="992188" cy="1074222"/>
              </a:xfrm>
            </p:grpSpPr>
            <p:grpSp>
              <p:nvGrpSpPr>
                <p:cNvPr id="238" name="Group 94"/>
                <p:cNvGrpSpPr/>
                <p:nvPr/>
              </p:nvGrpSpPr>
              <p:grpSpPr>
                <a:xfrm>
                  <a:off x="2555399" y="2713037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63" name="Straight Connector 162"/>
                  <p:cNvCxnSpPr>
                    <a:endCxn id="208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209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" name="Group 95"/>
                <p:cNvGrpSpPr/>
                <p:nvPr/>
              </p:nvGrpSpPr>
              <p:grpSpPr>
                <a:xfrm>
                  <a:off x="2555399" y="3474839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41" name="TextBox 240"/>
            <p:cNvSpPr txBox="1"/>
            <p:nvPr/>
          </p:nvSpPr>
          <p:spPr>
            <a:xfrm>
              <a:off x="392112" y="6272852"/>
              <a:ext cx="30480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Job:  6 tasks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3" name="Right Arrow 242"/>
          <p:cNvSpPr/>
          <p:nvPr/>
        </p:nvSpPr>
        <p:spPr bwMode="auto">
          <a:xfrm>
            <a:off x="2906712" y="4465637"/>
            <a:ext cx="20574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065977" y="2255837"/>
            <a:ext cx="28194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 possible mapping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Mapping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process of assigning the tasks of a given job to available processors in the machine: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grpSp>
        <p:nvGrpSpPr>
          <p:cNvPr id="2" name="Group 244"/>
          <p:cNvGrpSpPr/>
          <p:nvPr/>
        </p:nvGrpSpPr>
        <p:grpSpPr>
          <a:xfrm>
            <a:off x="5345112" y="2636837"/>
            <a:ext cx="4261131" cy="4114800"/>
            <a:chOff x="5345112" y="2636837"/>
            <a:chExt cx="4261131" cy="4114800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5345112" y="2636837"/>
              <a:ext cx="4261131" cy="3390900"/>
              <a:chOff x="2332831" y="2255837"/>
              <a:chExt cx="5410200" cy="4305300"/>
            </a:xfrm>
          </p:grpSpPr>
          <p:grpSp>
            <p:nvGrpSpPr>
              <p:cNvPr id="6" name="Group 81"/>
              <p:cNvGrpSpPr/>
              <p:nvPr/>
            </p:nvGrpSpPr>
            <p:grpSpPr>
              <a:xfrm>
                <a:off x="2332831" y="2255837"/>
                <a:ext cx="5410200" cy="4305300"/>
                <a:chOff x="2373312" y="2370137"/>
                <a:chExt cx="5410200" cy="4305300"/>
              </a:xfrm>
            </p:grpSpPr>
            <p:grpSp>
              <p:nvGrpSpPr>
                <p:cNvPr id="7" name="Group 20"/>
                <p:cNvGrpSpPr/>
                <p:nvPr/>
              </p:nvGrpSpPr>
              <p:grpSpPr>
                <a:xfrm>
                  <a:off x="2373312" y="23701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106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7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108" name="Oval 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9" name="Oval 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0" name="Oval 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1" name="Oval 8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12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3"/>
                  <p:cNvCxnSpPr/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5"/>
                  <p:cNvCxnSpPr/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7"/>
                  <p:cNvCxnSpPr/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9"/>
                  <p:cNvCxnSpPr/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21"/>
                <p:cNvGrpSpPr/>
                <p:nvPr/>
              </p:nvGrpSpPr>
              <p:grpSpPr>
                <a:xfrm>
                  <a:off x="2373312" y="62182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01" name="Straight Connector 100"/>
                  <p:cNvCxnSpPr>
                    <a:stCxn id="95" idx="6"/>
                    <a:endCxn id="96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stCxn id="96" idx="6"/>
                    <a:endCxn id="100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100" idx="6"/>
                    <a:endCxn id="99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9" idx="6"/>
                    <a:endCxn id="98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>
                    <a:stCxn id="98" idx="6"/>
                    <a:endCxn id="97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3"/>
                <p:cNvGrpSpPr/>
                <p:nvPr/>
              </p:nvGrpSpPr>
              <p:grpSpPr>
                <a:xfrm>
                  <a:off x="2373312" y="313975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9" name="Oval 3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90" name="Straight Connector 40"/>
                  <p:cNvCxnSpPr>
                    <a:stCxn id="84" idx="6"/>
                    <a:endCxn id="85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41"/>
                  <p:cNvCxnSpPr>
                    <a:stCxn id="85" idx="6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42"/>
                  <p:cNvCxnSpPr>
                    <a:endCxn id="88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43"/>
                  <p:cNvCxnSpPr>
                    <a:stCxn id="88" idx="6"/>
                    <a:endCxn id="87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44"/>
                  <p:cNvCxnSpPr>
                    <a:stCxn id="87" idx="6"/>
                    <a:endCxn id="86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45"/>
                <p:cNvGrpSpPr/>
                <p:nvPr/>
              </p:nvGrpSpPr>
              <p:grpSpPr>
                <a:xfrm>
                  <a:off x="2373312" y="390937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79" name="Straight Connector 78"/>
                  <p:cNvCxnSpPr>
                    <a:stCxn id="73" idx="6"/>
                    <a:endCxn id="74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stCxn id="74" idx="6"/>
                    <a:endCxn id="78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8" idx="6"/>
                    <a:endCxn id="77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stCxn id="77" idx="6"/>
                    <a:endCxn id="76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>
                    <a:stCxn id="76" idx="6"/>
                    <a:endCxn id="75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57"/>
                <p:cNvGrpSpPr/>
                <p:nvPr/>
              </p:nvGrpSpPr>
              <p:grpSpPr>
                <a:xfrm>
                  <a:off x="2373312" y="467899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68" name="Straight Connector 67"/>
                  <p:cNvCxnSpPr>
                    <a:stCxn id="62" idx="6"/>
                    <a:endCxn id="63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3" idx="6"/>
                    <a:endCxn id="67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7" idx="6"/>
                    <a:endCxn id="66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6" idx="6"/>
                    <a:endCxn id="65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stCxn id="65" idx="6"/>
                    <a:endCxn id="64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69"/>
                <p:cNvGrpSpPr/>
                <p:nvPr/>
              </p:nvGrpSpPr>
              <p:grpSpPr>
                <a:xfrm>
                  <a:off x="2373312" y="544861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1" idx="6"/>
                    <a:endCxn id="52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52" idx="6"/>
                    <a:endCxn id="56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56" idx="6"/>
                    <a:endCxn id="55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>
                    <a:stCxn id="55" idx="6"/>
                    <a:endCxn id="54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>
                    <a:stCxn id="54" idx="6"/>
                    <a:endCxn id="53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3"/>
              <p:cNvGrpSpPr/>
              <p:nvPr/>
            </p:nvGrpSpPr>
            <p:grpSpPr>
              <a:xfrm>
                <a:off x="2555399" y="2713037"/>
                <a:ext cx="4954588" cy="3396045"/>
                <a:chOff x="2555399" y="2713037"/>
                <a:chExt cx="4954588" cy="3396045"/>
              </a:xfrm>
            </p:grpSpPr>
            <p:grpSp>
              <p:nvGrpSpPr>
                <p:cNvPr id="14" name="Group 94"/>
                <p:cNvGrpSpPr/>
                <p:nvPr/>
              </p:nvGrpSpPr>
              <p:grpSpPr>
                <a:xfrm>
                  <a:off x="2555399" y="2713037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9" name="Straight Connector 38"/>
                  <p:cNvCxnSpPr>
                    <a:endCxn id="84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endCxn id="85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endCxn id="88" idx="0"/>
                  </p:cNvCxnSpPr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endCxn id="87" idx="0"/>
                  </p:cNvCxnSpPr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endCxn id="86" idx="0"/>
                  </p:cNvCxnSpPr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95"/>
                <p:cNvGrpSpPr/>
                <p:nvPr/>
              </p:nvGrpSpPr>
              <p:grpSpPr>
                <a:xfrm>
                  <a:off x="2555399" y="3474839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102"/>
                <p:cNvGrpSpPr/>
                <p:nvPr/>
              </p:nvGrpSpPr>
              <p:grpSpPr>
                <a:xfrm>
                  <a:off x="2555399" y="4248516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Group 109"/>
                <p:cNvGrpSpPr/>
                <p:nvPr/>
              </p:nvGrpSpPr>
              <p:grpSpPr>
                <a:xfrm>
                  <a:off x="2555399" y="5022193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Group 116"/>
                <p:cNvGrpSpPr/>
                <p:nvPr/>
              </p:nvGrpSpPr>
              <p:grpSpPr>
                <a:xfrm>
                  <a:off x="2555399" y="5796662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" name="TextBox 116"/>
            <p:cNvSpPr txBox="1"/>
            <p:nvPr/>
          </p:nvSpPr>
          <p:spPr>
            <a:xfrm>
              <a:off x="5951677" y="6144035"/>
              <a:ext cx="3048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Machine, with available processors highlighted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Group 243"/>
          <p:cNvGrpSpPr/>
          <p:nvPr/>
        </p:nvGrpSpPr>
        <p:grpSpPr>
          <a:xfrm>
            <a:off x="315912" y="4126937"/>
            <a:ext cx="3048000" cy="2167500"/>
            <a:chOff x="392112" y="4455320"/>
            <a:chExt cx="3048000" cy="2167500"/>
          </a:xfrm>
        </p:grpSpPr>
        <p:grpSp>
          <p:nvGrpSpPr>
            <p:cNvPr id="229" name="Group 130"/>
            <p:cNvGrpSpPr>
              <a:grpSpLocks noChangeAspect="1"/>
            </p:cNvGrpSpPr>
            <p:nvPr/>
          </p:nvGrpSpPr>
          <p:grpSpPr>
            <a:xfrm>
              <a:off x="1345961" y="4455320"/>
              <a:ext cx="1140303" cy="1572417"/>
              <a:chOff x="2332831" y="2255837"/>
              <a:chExt cx="1447800" cy="1996440"/>
            </a:xfrm>
          </p:grpSpPr>
          <p:grpSp>
            <p:nvGrpSpPr>
              <p:cNvPr id="232" name="Group 81"/>
              <p:cNvGrpSpPr/>
              <p:nvPr/>
            </p:nvGrpSpPr>
            <p:grpSpPr>
              <a:xfrm>
                <a:off x="2332831" y="2255837"/>
                <a:ext cx="1447800" cy="1996440"/>
                <a:chOff x="2373312" y="2370137"/>
                <a:chExt cx="1447800" cy="1996440"/>
              </a:xfrm>
            </p:grpSpPr>
            <p:grpSp>
              <p:nvGrpSpPr>
                <p:cNvPr id="233" name="Group 20"/>
                <p:cNvGrpSpPr/>
                <p:nvPr/>
              </p:nvGrpSpPr>
              <p:grpSpPr>
                <a:xfrm>
                  <a:off x="2373312" y="237013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30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231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cxnSp>
                <p:nvCxnSpPr>
                  <p:cNvPr id="236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33"/>
                <p:cNvGrpSpPr/>
                <p:nvPr/>
              </p:nvGrpSpPr>
              <p:grpSpPr>
                <a:xfrm>
                  <a:off x="2373312" y="313975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08" name="Oval 207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cxnSp>
                <p:nvCxnSpPr>
                  <p:cNvPr id="214" name="Straight Connector 40"/>
                  <p:cNvCxnSpPr>
                    <a:stCxn id="208" idx="6"/>
                    <a:endCxn id="209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45"/>
                <p:cNvGrpSpPr/>
                <p:nvPr/>
              </p:nvGrpSpPr>
              <p:grpSpPr>
                <a:xfrm>
                  <a:off x="2373312" y="390937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197" name="Oval 196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cxnSp>
                <p:nvCxnSpPr>
                  <p:cNvPr id="203" name="Straight Connector 202"/>
                  <p:cNvCxnSpPr>
                    <a:stCxn id="197" idx="6"/>
                    <a:endCxn id="198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7" name="Group 123"/>
              <p:cNvGrpSpPr/>
              <p:nvPr/>
            </p:nvGrpSpPr>
            <p:grpSpPr>
              <a:xfrm>
                <a:off x="2555399" y="2713038"/>
                <a:ext cx="992188" cy="1074222"/>
                <a:chOff x="2555399" y="2713037"/>
                <a:chExt cx="992188" cy="1074222"/>
              </a:xfrm>
            </p:grpSpPr>
            <p:grpSp>
              <p:nvGrpSpPr>
                <p:cNvPr id="238" name="Group 94"/>
                <p:cNvGrpSpPr/>
                <p:nvPr/>
              </p:nvGrpSpPr>
              <p:grpSpPr>
                <a:xfrm>
                  <a:off x="2555399" y="2713037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63" name="Straight Connector 162"/>
                  <p:cNvCxnSpPr>
                    <a:endCxn id="208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209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" name="Group 95"/>
                <p:cNvGrpSpPr/>
                <p:nvPr/>
              </p:nvGrpSpPr>
              <p:grpSpPr>
                <a:xfrm>
                  <a:off x="2555399" y="3474839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41" name="TextBox 240"/>
            <p:cNvSpPr txBox="1"/>
            <p:nvPr/>
          </p:nvSpPr>
          <p:spPr>
            <a:xfrm>
              <a:off x="392112" y="6272852"/>
              <a:ext cx="30480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Job:  6 tasks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3" name="Right Arrow 242"/>
          <p:cNvSpPr/>
          <p:nvPr/>
        </p:nvSpPr>
        <p:spPr bwMode="auto">
          <a:xfrm>
            <a:off x="2906712" y="4465637"/>
            <a:ext cx="20574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065977" y="2255837"/>
            <a:ext cx="28194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 possible mapping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6485415" y="2816885"/>
            <a:ext cx="2760732" cy="606161"/>
          </a:xfrm>
          <a:prstGeom prst="line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Mapping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The process of assigning the tasks of a given job to available processors in the machine:</a:t>
            </a:r>
          </a:p>
          <a:p>
            <a:pPr>
              <a:buClr>
                <a:schemeClr val="bg1"/>
              </a:buClr>
            </a:pPr>
            <a:endParaRPr lang="en-US" dirty="0"/>
          </a:p>
        </p:txBody>
      </p:sp>
      <p:grpSp>
        <p:nvGrpSpPr>
          <p:cNvPr id="2" name="Group 244"/>
          <p:cNvGrpSpPr/>
          <p:nvPr/>
        </p:nvGrpSpPr>
        <p:grpSpPr>
          <a:xfrm>
            <a:off x="5345112" y="2636837"/>
            <a:ext cx="4261131" cy="4114800"/>
            <a:chOff x="5345112" y="2636837"/>
            <a:chExt cx="4261131" cy="4114800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5345112" y="2636837"/>
              <a:ext cx="4261131" cy="3390900"/>
              <a:chOff x="2332831" y="2255837"/>
              <a:chExt cx="5410200" cy="4305300"/>
            </a:xfrm>
          </p:grpSpPr>
          <p:grpSp>
            <p:nvGrpSpPr>
              <p:cNvPr id="6" name="Group 81"/>
              <p:cNvGrpSpPr/>
              <p:nvPr/>
            </p:nvGrpSpPr>
            <p:grpSpPr>
              <a:xfrm>
                <a:off x="2332831" y="2255837"/>
                <a:ext cx="5410200" cy="4305300"/>
                <a:chOff x="2373312" y="2370137"/>
                <a:chExt cx="5410200" cy="4305300"/>
              </a:xfrm>
            </p:grpSpPr>
            <p:grpSp>
              <p:nvGrpSpPr>
                <p:cNvPr id="7" name="Group 20"/>
                <p:cNvGrpSpPr/>
                <p:nvPr/>
              </p:nvGrpSpPr>
              <p:grpSpPr>
                <a:xfrm>
                  <a:off x="2373312" y="23701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106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7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108" name="Oval 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9" name="Oval 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0" name="Oval 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11" name="Oval 8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12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3"/>
                  <p:cNvCxnSpPr/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5"/>
                  <p:cNvCxnSpPr/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7"/>
                  <p:cNvCxnSpPr/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9"/>
                  <p:cNvCxnSpPr/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21"/>
                <p:cNvGrpSpPr/>
                <p:nvPr/>
              </p:nvGrpSpPr>
              <p:grpSpPr>
                <a:xfrm>
                  <a:off x="2373312" y="62182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01" name="Straight Connector 100"/>
                  <p:cNvCxnSpPr>
                    <a:stCxn id="95" idx="6"/>
                    <a:endCxn id="96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stCxn id="96" idx="6"/>
                    <a:endCxn id="100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100" idx="6"/>
                    <a:endCxn id="99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>
                    <a:stCxn id="99" idx="6"/>
                    <a:endCxn id="98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>
                    <a:stCxn id="98" idx="6"/>
                    <a:endCxn id="97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33"/>
                <p:cNvGrpSpPr/>
                <p:nvPr/>
              </p:nvGrpSpPr>
              <p:grpSpPr>
                <a:xfrm>
                  <a:off x="2373312" y="313975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9" name="Oval 3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90" name="Straight Connector 40"/>
                  <p:cNvCxnSpPr>
                    <a:stCxn id="84" idx="6"/>
                    <a:endCxn id="85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41"/>
                  <p:cNvCxnSpPr>
                    <a:stCxn id="85" idx="6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42"/>
                  <p:cNvCxnSpPr>
                    <a:endCxn id="88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43"/>
                  <p:cNvCxnSpPr>
                    <a:stCxn id="88" idx="6"/>
                    <a:endCxn id="87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44"/>
                  <p:cNvCxnSpPr>
                    <a:stCxn id="87" idx="6"/>
                    <a:endCxn id="86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45"/>
                <p:cNvGrpSpPr/>
                <p:nvPr/>
              </p:nvGrpSpPr>
              <p:grpSpPr>
                <a:xfrm>
                  <a:off x="2373312" y="390937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79" name="Straight Connector 78"/>
                  <p:cNvCxnSpPr>
                    <a:stCxn id="73" idx="6"/>
                    <a:endCxn id="74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stCxn id="74" idx="6"/>
                    <a:endCxn id="78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8" idx="6"/>
                    <a:endCxn id="77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stCxn id="77" idx="6"/>
                    <a:endCxn id="76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>
                    <a:stCxn id="76" idx="6"/>
                    <a:endCxn id="75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57"/>
                <p:cNvGrpSpPr/>
                <p:nvPr/>
              </p:nvGrpSpPr>
              <p:grpSpPr>
                <a:xfrm>
                  <a:off x="2373312" y="467899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68" name="Straight Connector 67"/>
                  <p:cNvCxnSpPr>
                    <a:stCxn id="62" idx="6"/>
                    <a:endCxn id="63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3" idx="6"/>
                    <a:endCxn id="67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7" idx="6"/>
                    <a:endCxn id="66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66" idx="6"/>
                    <a:endCxn id="65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>
                    <a:stCxn id="65" idx="6"/>
                    <a:endCxn id="64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69"/>
                <p:cNvGrpSpPr/>
                <p:nvPr/>
              </p:nvGrpSpPr>
              <p:grpSpPr>
                <a:xfrm>
                  <a:off x="2373312" y="544861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57" name="Straight Connector 56"/>
                  <p:cNvCxnSpPr>
                    <a:stCxn id="51" idx="6"/>
                    <a:endCxn id="52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52" idx="6"/>
                    <a:endCxn id="56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56" idx="6"/>
                    <a:endCxn id="55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>
                    <a:stCxn id="55" idx="6"/>
                    <a:endCxn id="54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>
                    <a:stCxn id="54" idx="6"/>
                    <a:endCxn id="53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Group 123"/>
              <p:cNvGrpSpPr/>
              <p:nvPr/>
            </p:nvGrpSpPr>
            <p:grpSpPr>
              <a:xfrm>
                <a:off x="2555399" y="2713037"/>
                <a:ext cx="4954588" cy="3396045"/>
                <a:chOff x="2555399" y="2713037"/>
                <a:chExt cx="4954588" cy="3396045"/>
              </a:xfrm>
            </p:grpSpPr>
            <p:grpSp>
              <p:nvGrpSpPr>
                <p:cNvPr id="14" name="Group 94"/>
                <p:cNvGrpSpPr/>
                <p:nvPr/>
              </p:nvGrpSpPr>
              <p:grpSpPr>
                <a:xfrm>
                  <a:off x="2555399" y="2713037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9" name="Straight Connector 38"/>
                  <p:cNvCxnSpPr>
                    <a:endCxn id="84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endCxn id="85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endCxn id="88" idx="0"/>
                  </p:cNvCxnSpPr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>
                    <a:endCxn id="87" idx="0"/>
                  </p:cNvCxnSpPr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endCxn id="86" idx="0"/>
                  </p:cNvCxnSpPr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95"/>
                <p:cNvGrpSpPr/>
                <p:nvPr/>
              </p:nvGrpSpPr>
              <p:grpSpPr>
                <a:xfrm>
                  <a:off x="2555399" y="3474839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102"/>
                <p:cNvGrpSpPr/>
                <p:nvPr/>
              </p:nvGrpSpPr>
              <p:grpSpPr>
                <a:xfrm>
                  <a:off x="2555399" y="4248516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Group 109"/>
                <p:cNvGrpSpPr/>
                <p:nvPr/>
              </p:nvGrpSpPr>
              <p:grpSpPr>
                <a:xfrm>
                  <a:off x="2555399" y="5022193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Group 116"/>
                <p:cNvGrpSpPr/>
                <p:nvPr/>
              </p:nvGrpSpPr>
              <p:grpSpPr>
                <a:xfrm>
                  <a:off x="2555399" y="5796662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7" name="TextBox 116"/>
            <p:cNvSpPr txBox="1"/>
            <p:nvPr/>
          </p:nvSpPr>
          <p:spPr>
            <a:xfrm>
              <a:off x="5951677" y="6144035"/>
              <a:ext cx="3048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Machine, with available processors highlighted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Group 243"/>
          <p:cNvGrpSpPr/>
          <p:nvPr/>
        </p:nvGrpSpPr>
        <p:grpSpPr>
          <a:xfrm>
            <a:off x="315912" y="4126937"/>
            <a:ext cx="3048000" cy="2167500"/>
            <a:chOff x="392112" y="4455320"/>
            <a:chExt cx="3048000" cy="2167500"/>
          </a:xfrm>
        </p:grpSpPr>
        <p:grpSp>
          <p:nvGrpSpPr>
            <p:cNvPr id="229" name="Group 130"/>
            <p:cNvGrpSpPr>
              <a:grpSpLocks noChangeAspect="1"/>
            </p:cNvGrpSpPr>
            <p:nvPr/>
          </p:nvGrpSpPr>
          <p:grpSpPr>
            <a:xfrm>
              <a:off x="1345961" y="4455320"/>
              <a:ext cx="1140303" cy="1572417"/>
              <a:chOff x="2332831" y="2255837"/>
              <a:chExt cx="1447800" cy="1996440"/>
            </a:xfrm>
          </p:grpSpPr>
          <p:grpSp>
            <p:nvGrpSpPr>
              <p:cNvPr id="232" name="Group 81"/>
              <p:cNvGrpSpPr/>
              <p:nvPr/>
            </p:nvGrpSpPr>
            <p:grpSpPr>
              <a:xfrm>
                <a:off x="2332831" y="2255837"/>
                <a:ext cx="1447800" cy="1996440"/>
                <a:chOff x="2373312" y="2370137"/>
                <a:chExt cx="1447800" cy="1996440"/>
              </a:xfrm>
            </p:grpSpPr>
            <p:grpSp>
              <p:nvGrpSpPr>
                <p:cNvPr id="233" name="Group 20"/>
                <p:cNvGrpSpPr/>
                <p:nvPr/>
              </p:nvGrpSpPr>
              <p:grpSpPr>
                <a:xfrm>
                  <a:off x="2373312" y="237013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30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0</a:t>
                    </a:r>
                  </a:p>
                </p:txBody>
              </p:sp>
              <p:sp>
                <p:nvSpPr>
                  <p:cNvPr id="231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cxnSp>
                <p:nvCxnSpPr>
                  <p:cNvPr id="236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solidFill>
                      <a:srgbClr val="FFC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33"/>
                <p:cNvGrpSpPr/>
                <p:nvPr/>
              </p:nvGrpSpPr>
              <p:grpSpPr>
                <a:xfrm>
                  <a:off x="2373312" y="313975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208" name="Oval 207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cxnSp>
                <p:nvCxnSpPr>
                  <p:cNvPr id="214" name="Straight Connector 40"/>
                  <p:cNvCxnSpPr>
                    <a:stCxn id="208" idx="6"/>
                    <a:endCxn id="209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45"/>
                <p:cNvGrpSpPr/>
                <p:nvPr/>
              </p:nvGrpSpPr>
              <p:grpSpPr>
                <a:xfrm>
                  <a:off x="2373312" y="3909377"/>
                  <a:ext cx="1447800" cy="457200"/>
                  <a:chOff x="2373312" y="2370137"/>
                  <a:chExt cx="1447800" cy="457200"/>
                </a:xfrm>
              </p:grpSpPr>
              <p:sp>
                <p:nvSpPr>
                  <p:cNvPr id="197" name="Oval 196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  <p:cxnSp>
                <p:nvCxnSpPr>
                  <p:cNvPr id="203" name="Straight Connector 202"/>
                  <p:cNvCxnSpPr>
                    <a:stCxn id="197" idx="6"/>
                    <a:endCxn id="198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7" name="Group 123"/>
              <p:cNvGrpSpPr/>
              <p:nvPr/>
            </p:nvGrpSpPr>
            <p:grpSpPr>
              <a:xfrm>
                <a:off x="2555399" y="2713038"/>
                <a:ext cx="992188" cy="1074222"/>
                <a:chOff x="2555399" y="2713037"/>
                <a:chExt cx="992188" cy="1074222"/>
              </a:xfrm>
            </p:grpSpPr>
            <p:grpSp>
              <p:nvGrpSpPr>
                <p:cNvPr id="238" name="Group 94"/>
                <p:cNvGrpSpPr/>
                <p:nvPr/>
              </p:nvGrpSpPr>
              <p:grpSpPr>
                <a:xfrm>
                  <a:off x="2555399" y="2713037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63" name="Straight Connector 162"/>
                  <p:cNvCxnSpPr>
                    <a:endCxn id="208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>
                    <a:endCxn id="209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" name="Group 95"/>
                <p:cNvGrpSpPr/>
                <p:nvPr/>
              </p:nvGrpSpPr>
              <p:grpSpPr>
                <a:xfrm>
                  <a:off x="2555399" y="3474839"/>
                  <a:ext cx="992188" cy="312420"/>
                  <a:chOff x="2560637" y="2713831"/>
                  <a:chExt cx="992188" cy="312420"/>
                </a:xfrm>
              </p:grpSpPr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41" name="TextBox 240"/>
            <p:cNvSpPr txBox="1"/>
            <p:nvPr/>
          </p:nvSpPr>
          <p:spPr>
            <a:xfrm>
              <a:off x="392112" y="6272852"/>
              <a:ext cx="30480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Job:  6 tasks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3" name="Right Arrow 242"/>
          <p:cNvSpPr/>
          <p:nvPr/>
        </p:nvSpPr>
        <p:spPr bwMode="auto">
          <a:xfrm>
            <a:off x="2906712" y="4465637"/>
            <a:ext cx="2057400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065977" y="2255837"/>
            <a:ext cx="28194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 possible mapping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850312" y="2179637"/>
            <a:ext cx="1001713" cy="3499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 hops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2376487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Our idea:  divide the job into sub-meshes, the same size as the dragonfly groups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9 groups of 4</a:t>
            </a:r>
          </a:p>
        </p:txBody>
      </p:sp>
      <p:grpSp>
        <p:nvGrpSpPr>
          <p:cNvPr id="244" name="Group 243"/>
          <p:cNvGrpSpPr/>
          <p:nvPr/>
        </p:nvGrpSpPr>
        <p:grpSpPr>
          <a:xfrm>
            <a:off x="5116512" y="4694237"/>
            <a:ext cx="3238297" cy="2613660"/>
            <a:chOff x="742632" y="4656137"/>
            <a:chExt cx="3238297" cy="2613660"/>
          </a:xfrm>
        </p:grpSpPr>
        <p:grpSp>
          <p:nvGrpSpPr>
            <p:cNvPr id="133" name="Group 132"/>
            <p:cNvGrpSpPr/>
            <p:nvPr/>
          </p:nvGrpSpPr>
          <p:grpSpPr>
            <a:xfrm>
              <a:off x="742632" y="4656137"/>
              <a:ext cx="3230880" cy="2613660"/>
              <a:chOff x="719772" y="4656137"/>
              <a:chExt cx="3230880" cy="2613660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719772" y="4656137"/>
                <a:ext cx="3230880" cy="822960"/>
                <a:chOff x="742632" y="4656137"/>
                <a:chExt cx="3230880" cy="822960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74263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190087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05911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719772" y="6446837"/>
                <a:ext cx="3230880" cy="822960"/>
                <a:chOff x="742632" y="4656137"/>
                <a:chExt cx="3230880" cy="822960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74263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190087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305911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719772" y="5551487"/>
                <a:ext cx="3230880" cy="822960"/>
                <a:chOff x="742632" y="4656137"/>
                <a:chExt cx="3230880" cy="822960"/>
              </a:xfrm>
            </p:grpSpPr>
            <p:sp>
              <p:nvSpPr>
                <p:cNvPr id="130" name="Rectangle 129"/>
                <p:cNvSpPr/>
                <p:nvPr/>
              </p:nvSpPr>
              <p:spPr bwMode="auto">
                <a:xfrm>
                  <a:off x="74263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190087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059112" y="4656137"/>
                  <a:ext cx="914400" cy="822960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</p:grp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773112" y="4694237"/>
              <a:ext cx="3207817" cy="2552700"/>
              <a:chOff x="2332831" y="2255837"/>
              <a:chExt cx="5410200" cy="4305300"/>
            </a:xfrm>
          </p:grpSpPr>
          <p:grpSp>
            <p:nvGrpSpPr>
              <p:cNvPr id="6" name="Group 81"/>
              <p:cNvGrpSpPr/>
              <p:nvPr/>
            </p:nvGrpSpPr>
            <p:grpSpPr>
              <a:xfrm>
                <a:off x="2332831" y="2255837"/>
                <a:ext cx="5410200" cy="4305300"/>
                <a:chOff x="2373312" y="2370137"/>
                <a:chExt cx="5410200" cy="4305300"/>
              </a:xfrm>
            </p:grpSpPr>
            <p:grpSp>
              <p:nvGrpSpPr>
                <p:cNvPr id="43" name="Group 20"/>
                <p:cNvGrpSpPr/>
                <p:nvPr/>
              </p:nvGrpSpPr>
              <p:grpSpPr>
                <a:xfrm>
                  <a:off x="2373312" y="23701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104" name="Oval 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5" name="Oval 4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6" name="Oval 5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7" name="Oval 6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8" name="Oval 7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109" name="Oval 8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110" name="Straight Connector 10"/>
                  <p:cNvCxnSpPr/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3"/>
                  <p:cNvCxnSpPr/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5"/>
                  <p:cNvCxnSpPr/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7"/>
                  <p:cNvCxnSpPr/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9"/>
                  <p:cNvCxnSpPr/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21"/>
                <p:cNvGrpSpPr/>
                <p:nvPr/>
              </p:nvGrpSpPr>
              <p:grpSpPr>
                <a:xfrm>
                  <a:off x="2373312" y="621823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93" name="Oval 92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99" name="Straight Connector 98"/>
                  <p:cNvCxnSpPr>
                    <a:stCxn id="93" idx="6"/>
                    <a:endCxn id="94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>
                    <a:stCxn id="94" idx="6"/>
                    <a:endCxn id="98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>
                    <a:stCxn id="98" idx="6"/>
                    <a:endCxn id="97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stCxn id="97" idx="6"/>
                    <a:endCxn id="96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stCxn id="96" idx="6"/>
                    <a:endCxn id="95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33"/>
                <p:cNvGrpSpPr/>
                <p:nvPr/>
              </p:nvGrpSpPr>
              <p:grpSpPr>
                <a:xfrm>
                  <a:off x="2373312" y="313975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87" name="Oval 39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88" name="Straight Connector 40"/>
                  <p:cNvCxnSpPr>
                    <a:stCxn id="82" idx="6"/>
                    <a:endCxn id="83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41"/>
                  <p:cNvCxnSpPr>
                    <a:stCxn id="83" idx="6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42"/>
                  <p:cNvCxnSpPr>
                    <a:endCxn id="86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43"/>
                  <p:cNvCxnSpPr>
                    <a:stCxn id="86" idx="6"/>
                    <a:endCxn id="85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44"/>
                  <p:cNvCxnSpPr>
                    <a:stCxn id="85" idx="6"/>
                    <a:endCxn id="84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2373312" y="390937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77" name="Straight Connector 76"/>
                  <p:cNvCxnSpPr>
                    <a:stCxn id="71" idx="6"/>
                    <a:endCxn id="72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>
                    <a:stCxn id="72" idx="6"/>
                    <a:endCxn id="76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>
                    <a:stCxn id="76" idx="6"/>
                    <a:endCxn id="75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>
                    <a:stCxn id="75" idx="6"/>
                    <a:endCxn id="74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>
                    <a:stCxn id="74" idx="6"/>
                    <a:endCxn id="73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57"/>
                <p:cNvGrpSpPr/>
                <p:nvPr/>
              </p:nvGrpSpPr>
              <p:grpSpPr>
                <a:xfrm>
                  <a:off x="2373312" y="467899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66" name="Straight Connector 65"/>
                  <p:cNvCxnSpPr>
                    <a:stCxn id="60" idx="6"/>
                    <a:endCxn id="61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>
                    <a:stCxn id="61" idx="6"/>
                    <a:endCxn id="65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>
                    <a:stCxn id="65" idx="6"/>
                    <a:endCxn id="64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4" idx="6"/>
                    <a:endCxn id="63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>
                    <a:stCxn id="63" idx="6"/>
                    <a:endCxn id="62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69"/>
                <p:cNvGrpSpPr/>
                <p:nvPr/>
              </p:nvGrpSpPr>
              <p:grpSpPr>
                <a:xfrm>
                  <a:off x="2373312" y="5448617"/>
                  <a:ext cx="5410200" cy="457200"/>
                  <a:chOff x="2373312" y="2370137"/>
                  <a:chExt cx="5410200" cy="457200"/>
                </a:xfrm>
              </p:grpSpPr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2373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33639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73263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>
                    <a:off x="63357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53451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4354512" y="2370137"/>
                    <a:ext cx="457200" cy="457200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49" idx="6"/>
                    <a:endCxn id="50" idx="2"/>
                  </p:cNvCxnSpPr>
                  <p:nvPr/>
                </p:nvCxnSpPr>
                <p:spPr bwMode="auto">
                  <a:xfrm>
                    <a:off x="28305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>
                    <a:stCxn id="50" idx="6"/>
                    <a:endCxn id="54" idx="2"/>
                  </p:cNvCxnSpPr>
                  <p:nvPr/>
                </p:nvCxnSpPr>
                <p:spPr bwMode="auto">
                  <a:xfrm>
                    <a:off x="38211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>
                    <a:stCxn id="54" idx="6"/>
                    <a:endCxn id="53" idx="2"/>
                  </p:cNvCxnSpPr>
                  <p:nvPr/>
                </p:nvCxnSpPr>
                <p:spPr bwMode="auto">
                  <a:xfrm>
                    <a:off x="48117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53" idx="6"/>
                    <a:endCxn id="52" idx="2"/>
                  </p:cNvCxnSpPr>
                  <p:nvPr/>
                </p:nvCxnSpPr>
                <p:spPr bwMode="auto">
                  <a:xfrm>
                    <a:off x="58023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52" idx="6"/>
                    <a:endCxn id="51" idx="2"/>
                  </p:cNvCxnSpPr>
                  <p:nvPr/>
                </p:nvCxnSpPr>
                <p:spPr bwMode="auto">
                  <a:xfrm>
                    <a:off x="6792912" y="2598737"/>
                    <a:ext cx="53340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123"/>
              <p:cNvGrpSpPr/>
              <p:nvPr/>
            </p:nvGrpSpPr>
            <p:grpSpPr>
              <a:xfrm>
                <a:off x="2555399" y="2713037"/>
                <a:ext cx="4954588" cy="3396045"/>
                <a:chOff x="2555399" y="2713037"/>
                <a:chExt cx="4954588" cy="3396045"/>
              </a:xfrm>
            </p:grpSpPr>
            <p:grpSp>
              <p:nvGrpSpPr>
                <p:cNvPr id="8" name="Group 94"/>
                <p:cNvGrpSpPr/>
                <p:nvPr/>
              </p:nvGrpSpPr>
              <p:grpSpPr>
                <a:xfrm>
                  <a:off x="2555399" y="2713037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7" name="Straight Connector 36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>
                    <a:endCxn id="83" idx="0"/>
                  </p:cNvCxnSpPr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endCxn id="86" idx="0"/>
                  </p:cNvCxnSpPr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endCxn id="85" idx="0"/>
                  </p:cNvCxnSpPr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>
                    <a:endCxn id="84" idx="0"/>
                  </p:cNvCxnSpPr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95"/>
                <p:cNvGrpSpPr/>
                <p:nvPr/>
              </p:nvGrpSpPr>
              <p:grpSpPr>
                <a:xfrm>
                  <a:off x="2555399" y="3474839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102"/>
                <p:cNvGrpSpPr/>
                <p:nvPr/>
              </p:nvGrpSpPr>
              <p:grpSpPr>
                <a:xfrm>
                  <a:off x="2555399" y="4248516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9"/>
                <p:cNvGrpSpPr/>
                <p:nvPr/>
              </p:nvGrpSpPr>
              <p:grpSpPr>
                <a:xfrm>
                  <a:off x="2555399" y="5022193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6"/>
                <p:cNvGrpSpPr/>
                <p:nvPr/>
              </p:nvGrpSpPr>
              <p:grpSpPr>
                <a:xfrm>
                  <a:off x="2555399" y="5796662"/>
                  <a:ext cx="4954588" cy="312420"/>
                  <a:chOff x="2560637" y="2713831"/>
                  <a:chExt cx="4954588" cy="31242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 bwMode="auto">
                  <a:xfrm rot="5400000">
                    <a:off x="2405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 bwMode="auto">
                  <a:xfrm rot="5400000">
                    <a:off x="33958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 bwMode="auto">
                  <a:xfrm rot="5400000">
                    <a:off x="43864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 bwMode="auto">
                  <a:xfrm rot="5400000">
                    <a:off x="53770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rot="5400000">
                    <a:off x="63676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 bwMode="auto">
                  <a:xfrm rot="5400000">
                    <a:off x="7358221" y="2869247"/>
                    <a:ext cx="312420" cy="1588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5131752" y="1951037"/>
            <a:ext cx="3207818" cy="2552700"/>
            <a:chOff x="2332831" y="2255837"/>
            <a:chExt cx="5410200" cy="4305300"/>
          </a:xfrm>
        </p:grpSpPr>
        <p:grpSp>
          <p:nvGrpSpPr>
            <p:cNvPr id="135" name="Group 81"/>
            <p:cNvGrpSpPr/>
            <p:nvPr/>
          </p:nvGrpSpPr>
          <p:grpSpPr>
            <a:xfrm>
              <a:off x="2332831" y="2255837"/>
              <a:ext cx="5410200" cy="4305300"/>
              <a:chOff x="2373312" y="2370137"/>
              <a:chExt cx="5410200" cy="4305300"/>
            </a:xfrm>
          </p:grpSpPr>
          <p:grpSp>
            <p:nvGrpSpPr>
              <p:cNvPr id="172" name="Group 20"/>
              <p:cNvGrpSpPr/>
              <p:nvPr/>
            </p:nvGrpSpPr>
            <p:grpSpPr>
              <a:xfrm>
                <a:off x="2373312" y="23701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33" name="Oval 2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34" name="Oval 4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35" name="Oval 5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36" name="Oval 6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37" name="Oval 7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38" name="Oval 8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39" name="Straight Connector 10"/>
                <p:cNvCxnSpPr/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13"/>
                <p:cNvCxnSpPr/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15"/>
                <p:cNvCxnSpPr/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17"/>
                <p:cNvCxnSpPr/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19"/>
                <p:cNvCxnSpPr/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21"/>
              <p:cNvGrpSpPr/>
              <p:nvPr/>
            </p:nvGrpSpPr>
            <p:grpSpPr>
              <a:xfrm>
                <a:off x="2373312" y="621823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22" name="Oval 221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23" name="Oval 222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24" name="Oval 223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26" name="Oval 225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28" name="Straight Connector 227"/>
                <p:cNvCxnSpPr>
                  <a:stCxn id="222" idx="6"/>
                  <a:endCxn id="223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>
                  <a:stCxn id="223" idx="6"/>
                  <a:endCxn id="227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>
                  <a:stCxn id="227" idx="6"/>
                  <a:endCxn id="226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>
                  <a:stCxn id="226" idx="6"/>
                  <a:endCxn id="225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>
                  <a:stCxn id="225" idx="6"/>
                  <a:endCxn id="224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33"/>
              <p:cNvGrpSpPr/>
              <p:nvPr/>
            </p:nvGrpSpPr>
            <p:grpSpPr>
              <a:xfrm>
                <a:off x="2373312" y="313975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16" name="Oval 39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17" name="Straight Connector 40"/>
                <p:cNvCxnSpPr>
                  <a:stCxn id="211" idx="6"/>
                  <a:endCxn id="212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41"/>
                <p:cNvCxnSpPr>
                  <a:stCxn id="212" idx="6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42"/>
                <p:cNvCxnSpPr>
                  <a:endCxn id="215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43"/>
                <p:cNvCxnSpPr>
                  <a:stCxn id="215" idx="6"/>
                  <a:endCxn id="214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44"/>
                <p:cNvCxnSpPr>
                  <a:stCxn id="214" idx="6"/>
                  <a:endCxn id="213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2373312" y="390937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1" name="Oval 200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3" name="Oval 202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205" name="Oval 204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206" name="Straight Connector 205"/>
                <p:cNvCxnSpPr>
                  <a:stCxn id="200" idx="6"/>
                  <a:endCxn id="201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>
                  <a:stCxn id="201" idx="6"/>
                  <a:endCxn id="205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>
                  <a:stCxn id="205" idx="6"/>
                  <a:endCxn id="204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>
                  <a:stCxn id="204" idx="6"/>
                  <a:endCxn id="203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>
                  <a:stCxn id="203" idx="6"/>
                  <a:endCxn id="202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57"/>
              <p:cNvGrpSpPr/>
              <p:nvPr/>
            </p:nvGrpSpPr>
            <p:grpSpPr>
              <a:xfrm>
                <a:off x="2373312" y="467899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189" name="Oval 188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195" name="Straight Connector 194"/>
                <p:cNvCxnSpPr>
                  <a:stCxn id="189" idx="6"/>
                  <a:endCxn id="190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stCxn id="190" idx="6"/>
                  <a:endCxn id="194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>
                  <a:stCxn id="194" idx="6"/>
                  <a:endCxn id="193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>
                  <a:stCxn id="193" idx="6"/>
                  <a:endCxn id="192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>
                  <a:stCxn id="192" idx="6"/>
                  <a:endCxn id="191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69"/>
              <p:cNvGrpSpPr/>
              <p:nvPr/>
            </p:nvGrpSpPr>
            <p:grpSpPr>
              <a:xfrm>
                <a:off x="2373312" y="5448617"/>
                <a:ext cx="5410200" cy="457200"/>
                <a:chOff x="2373312" y="2370137"/>
                <a:chExt cx="5410200" cy="457200"/>
              </a:xfrm>
            </p:grpSpPr>
            <p:sp>
              <p:nvSpPr>
                <p:cNvPr id="178" name="Oval 177"/>
                <p:cNvSpPr/>
                <p:nvPr/>
              </p:nvSpPr>
              <p:spPr bwMode="auto">
                <a:xfrm>
                  <a:off x="2373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>
                  <a:off x="33639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>
                  <a:off x="73263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>
                  <a:off x="63357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 bwMode="auto">
                <a:xfrm>
                  <a:off x="53451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>
                  <a:off x="4354512" y="2370137"/>
                  <a:ext cx="457200" cy="4572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cxnSp>
              <p:nvCxnSpPr>
                <p:cNvPr id="184" name="Straight Connector 183"/>
                <p:cNvCxnSpPr>
                  <a:stCxn id="178" idx="6"/>
                  <a:endCxn id="179" idx="2"/>
                </p:cNvCxnSpPr>
                <p:nvPr/>
              </p:nvCxnSpPr>
              <p:spPr bwMode="auto">
                <a:xfrm>
                  <a:off x="28305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>
                  <a:stCxn id="179" idx="6"/>
                  <a:endCxn id="183" idx="2"/>
                </p:cNvCxnSpPr>
                <p:nvPr/>
              </p:nvCxnSpPr>
              <p:spPr bwMode="auto">
                <a:xfrm>
                  <a:off x="38211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>
                  <a:stCxn id="183" idx="6"/>
                  <a:endCxn id="182" idx="2"/>
                </p:cNvCxnSpPr>
                <p:nvPr/>
              </p:nvCxnSpPr>
              <p:spPr bwMode="auto">
                <a:xfrm>
                  <a:off x="48117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>
                  <a:stCxn id="182" idx="6"/>
                  <a:endCxn id="181" idx="2"/>
                </p:cNvCxnSpPr>
                <p:nvPr/>
              </p:nvCxnSpPr>
              <p:spPr bwMode="auto">
                <a:xfrm>
                  <a:off x="58023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stCxn id="181" idx="6"/>
                  <a:endCxn id="180" idx="2"/>
                </p:cNvCxnSpPr>
                <p:nvPr/>
              </p:nvCxnSpPr>
              <p:spPr bwMode="auto">
                <a:xfrm>
                  <a:off x="6792912" y="2598737"/>
                  <a:ext cx="53340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6" name="Group 123"/>
            <p:cNvGrpSpPr/>
            <p:nvPr/>
          </p:nvGrpSpPr>
          <p:grpSpPr>
            <a:xfrm>
              <a:off x="2555399" y="2713037"/>
              <a:ext cx="4954588" cy="3396045"/>
              <a:chOff x="2555399" y="2713037"/>
              <a:chExt cx="4954588" cy="3396045"/>
            </a:xfrm>
          </p:grpSpPr>
          <p:grpSp>
            <p:nvGrpSpPr>
              <p:cNvPr id="137" name="Group 94"/>
              <p:cNvGrpSpPr/>
              <p:nvPr/>
            </p:nvGrpSpPr>
            <p:grpSpPr>
              <a:xfrm>
                <a:off x="2555399" y="2713037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66" name="Straight Connector 165"/>
                <p:cNvCxnSpPr>
                  <a:endCxn id="211" idx="0"/>
                </p:cNvCxnSpPr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endCxn id="212" idx="0"/>
                </p:cNvCxnSpPr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endCxn id="215" idx="0"/>
                </p:cNvCxnSpPr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>
                  <a:endCxn id="214" idx="0"/>
                </p:cNvCxnSpPr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>
                  <a:endCxn id="213" idx="0"/>
                </p:cNvCxnSpPr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95"/>
              <p:cNvGrpSpPr/>
              <p:nvPr/>
            </p:nvGrpSpPr>
            <p:grpSpPr>
              <a:xfrm>
                <a:off x="2555399" y="3474839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60" name="Straight Connector 159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02"/>
              <p:cNvGrpSpPr/>
              <p:nvPr/>
            </p:nvGrpSpPr>
            <p:grpSpPr>
              <a:xfrm>
                <a:off x="2555399" y="4248516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09"/>
              <p:cNvGrpSpPr/>
              <p:nvPr/>
            </p:nvGrpSpPr>
            <p:grpSpPr>
              <a:xfrm>
                <a:off x="2555399" y="5022193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48" name="Straight Connector 147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16"/>
              <p:cNvGrpSpPr/>
              <p:nvPr/>
            </p:nvGrpSpPr>
            <p:grpSpPr>
              <a:xfrm>
                <a:off x="2555399" y="5796662"/>
                <a:ext cx="4954588" cy="312420"/>
                <a:chOff x="2560637" y="2713831"/>
                <a:chExt cx="4954588" cy="312420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auto">
                <a:xfrm rot="5400000">
                  <a:off x="2405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 rot="5400000">
                  <a:off x="33958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5400000">
                  <a:off x="43864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rot="5400000">
                  <a:off x="53770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 rot="5400000">
                  <a:off x="63676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rot="5400000">
                  <a:off x="7358221" y="2869247"/>
                  <a:ext cx="312420" cy="1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5" name="TextBox 244"/>
          <p:cNvSpPr txBox="1"/>
          <p:nvPr/>
        </p:nvSpPr>
        <p:spPr>
          <a:xfrm>
            <a:off x="8545512" y="3052403"/>
            <a:ext cx="1143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x 6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8458199" y="5568449"/>
            <a:ext cx="1535113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Job divided into 9 (2 x 2) sub-meshes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7" name="Group 246"/>
          <p:cNvGrpSpPr>
            <a:grpSpLocks noChangeAspect="1"/>
          </p:cNvGrpSpPr>
          <p:nvPr/>
        </p:nvGrpSpPr>
        <p:grpSpPr>
          <a:xfrm>
            <a:off x="696912" y="4618037"/>
            <a:ext cx="3571461" cy="2514600"/>
            <a:chOff x="1304131" y="1951037"/>
            <a:chExt cx="7467600" cy="5257800"/>
          </a:xfrm>
        </p:grpSpPr>
        <p:grpSp>
          <p:nvGrpSpPr>
            <p:cNvPr id="248" name="Group 434"/>
            <p:cNvGrpSpPr/>
            <p:nvPr/>
          </p:nvGrpSpPr>
          <p:grpSpPr>
            <a:xfrm>
              <a:off x="3285331" y="6370637"/>
              <a:ext cx="3505200" cy="838200"/>
              <a:chOff x="3287712" y="6370637"/>
              <a:chExt cx="3505200" cy="838200"/>
            </a:xfrm>
          </p:grpSpPr>
          <p:grpSp>
            <p:nvGrpSpPr>
              <p:cNvPr id="301" name="Group 432"/>
              <p:cNvGrpSpPr/>
              <p:nvPr/>
            </p:nvGrpSpPr>
            <p:grpSpPr>
              <a:xfrm>
                <a:off x="5268912" y="6370637"/>
                <a:ext cx="1524000" cy="838200"/>
                <a:chOff x="5342731" y="6370637"/>
                <a:chExt cx="1524000" cy="838200"/>
              </a:xfrm>
            </p:grpSpPr>
            <p:sp>
              <p:nvSpPr>
                <p:cNvPr id="309" name="Rounded Rectangle 9"/>
                <p:cNvSpPr/>
                <p:nvPr/>
              </p:nvSpPr>
              <p:spPr bwMode="auto">
                <a:xfrm>
                  <a:off x="5342731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10" name="Group 158"/>
                <p:cNvGrpSpPr/>
                <p:nvPr/>
              </p:nvGrpSpPr>
              <p:grpSpPr>
                <a:xfrm flipV="1">
                  <a:off x="5353947" y="6523037"/>
                  <a:ext cx="1463040" cy="274320"/>
                  <a:chOff x="4287147" y="2286317"/>
                  <a:chExt cx="1463040" cy="274320"/>
                </a:xfrm>
              </p:grpSpPr>
              <p:sp>
                <p:nvSpPr>
                  <p:cNvPr id="311" name="Rectangle 187"/>
                  <p:cNvSpPr/>
                  <p:nvPr/>
                </p:nvSpPr>
                <p:spPr bwMode="auto">
                  <a:xfrm>
                    <a:off x="4287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12" name="Rectangle 180"/>
                  <p:cNvSpPr/>
                  <p:nvPr/>
                </p:nvSpPr>
                <p:spPr bwMode="auto">
                  <a:xfrm>
                    <a:off x="4668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13" name="Rectangle 173"/>
                  <p:cNvSpPr/>
                  <p:nvPr/>
                </p:nvSpPr>
                <p:spPr bwMode="auto">
                  <a:xfrm>
                    <a:off x="5049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14" name="Rectangle 166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grpSp>
            <p:nvGrpSpPr>
              <p:cNvPr id="302" name="Group 433"/>
              <p:cNvGrpSpPr/>
              <p:nvPr/>
            </p:nvGrpSpPr>
            <p:grpSpPr>
              <a:xfrm>
                <a:off x="3287712" y="6370637"/>
                <a:ext cx="1524000" cy="838200"/>
                <a:chOff x="3211512" y="6370637"/>
                <a:chExt cx="1524000" cy="838200"/>
              </a:xfrm>
            </p:grpSpPr>
            <p:sp>
              <p:nvSpPr>
                <p:cNvPr id="303" name="Rounded Rectangle 8"/>
                <p:cNvSpPr/>
                <p:nvPr/>
              </p:nvSpPr>
              <p:spPr bwMode="auto">
                <a:xfrm>
                  <a:off x="3211512" y="63706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304" name="Group 191"/>
                <p:cNvGrpSpPr/>
                <p:nvPr/>
              </p:nvGrpSpPr>
              <p:grpSpPr>
                <a:xfrm flipV="1">
                  <a:off x="3220347" y="6523037"/>
                  <a:ext cx="1463040" cy="274320"/>
                  <a:chOff x="4287147" y="2286317"/>
                  <a:chExt cx="1463040" cy="274320"/>
                </a:xfrm>
              </p:grpSpPr>
              <p:sp>
                <p:nvSpPr>
                  <p:cNvPr id="305" name="Rectangle 220"/>
                  <p:cNvSpPr/>
                  <p:nvPr/>
                </p:nvSpPr>
                <p:spPr bwMode="auto">
                  <a:xfrm>
                    <a:off x="4287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4668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5049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</p:grpSp>
        <p:grpSp>
          <p:nvGrpSpPr>
            <p:cNvPr id="249" name="Group 435"/>
            <p:cNvGrpSpPr/>
            <p:nvPr/>
          </p:nvGrpSpPr>
          <p:grpSpPr>
            <a:xfrm>
              <a:off x="2218531" y="1951037"/>
              <a:ext cx="5638800" cy="1093197"/>
              <a:chOff x="2246236" y="1951037"/>
              <a:chExt cx="5638800" cy="1093197"/>
            </a:xfrm>
          </p:grpSpPr>
          <p:grpSp>
            <p:nvGrpSpPr>
              <p:cNvPr id="280" name="Group 326"/>
              <p:cNvGrpSpPr/>
              <p:nvPr/>
            </p:nvGrpSpPr>
            <p:grpSpPr>
              <a:xfrm>
                <a:off x="4303636" y="1951037"/>
                <a:ext cx="1524000" cy="838200"/>
                <a:chOff x="4275931" y="1951037"/>
                <a:chExt cx="1524000" cy="838200"/>
              </a:xfrm>
            </p:grpSpPr>
            <p:sp>
              <p:nvSpPr>
                <p:cNvPr id="295" name="Rounded Rectangle 2"/>
                <p:cNvSpPr/>
                <p:nvPr/>
              </p:nvSpPr>
              <p:spPr bwMode="auto">
                <a:xfrm>
                  <a:off x="4275931" y="1951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6" name="Group 58"/>
                <p:cNvGrpSpPr/>
                <p:nvPr/>
              </p:nvGrpSpPr>
              <p:grpSpPr>
                <a:xfrm>
                  <a:off x="4287147" y="2286317"/>
                  <a:ext cx="1463040" cy="274320"/>
                  <a:chOff x="4287147" y="2286317"/>
                  <a:chExt cx="1463040" cy="274320"/>
                </a:xfrm>
              </p:grpSpPr>
              <p:sp>
                <p:nvSpPr>
                  <p:cNvPr id="297" name="Rectangle 16"/>
                  <p:cNvSpPr/>
                  <p:nvPr/>
                </p:nvSpPr>
                <p:spPr bwMode="auto">
                  <a:xfrm>
                    <a:off x="4287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4668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99" name="Rectangle 46"/>
                  <p:cNvSpPr/>
                  <p:nvPr/>
                </p:nvSpPr>
                <p:spPr bwMode="auto">
                  <a:xfrm>
                    <a:off x="5049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grpSp>
            <p:nvGrpSpPr>
              <p:cNvPr id="281" name="Group 325"/>
              <p:cNvGrpSpPr/>
              <p:nvPr/>
            </p:nvGrpSpPr>
            <p:grpSpPr>
              <a:xfrm rot="20279603">
                <a:off x="22462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289" name="Rounded Rectangle 10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90" name="Group 290"/>
                <p:cNvGrpSpPr/>
                <p:nvPr/>
              </p:nvGrpSpPr>
              <p:grpSpPr>
                <a:xfrm>
                  <a:off x="2001147" y="2667316"/>
                  <a:ext cx="1463040" cy="274321"/>
                  <a:chOff x="4287147" y="2286316"/>
                  <a:chExt cx="1463040" cy="274321"/>
                </a:xfrm>
              </p:grpSpPr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4287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4668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5049147" y="2286316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grpSp>
            <p:nvGrpSpPr>
              <p:cNvPr id="282" name="Group 327"/>
              <p:cNvGrpSpPr/>
              <p:nvPr/>
            </p:nvGrpSpPr>
            <p:grpSpPr>
              <a:xfrm rot="1320397" flipH="1">
                <a:off x="6361036" y="2206034"/>
                <a:ext cx="1524000" cy="838200"/>
                <a:chOff x="1989931" y="2332037"/>
                <a:chExt cx="1524000" cy="838200"/>
              </a:xfrm>
            </p:grpSpPr>
            <p:sp>
              <p:nvSpPr>
                <p:cNvPr id="283" name="Rounded Rectangle 282"/>
                <p:cNvSpPr/>
                <p:nvPr/>
              </p:nvSpPr>
              <p:spPr bwMode="auto">
                <a:xfrm>
                  <a:off x="1989931" y="23320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84" name="Group 290"/>
                <p:cNvGrpSpPr/>
                <p:nvPr/>
              </p:nvGrpSpPr>
              <p:grpSpPr>
                <a:xfrm>
                  <a:off x="2001147" y="2667316"/>
                  <a:ext cx="1463040" cy="274321"/>
                  <a:chOff x="4287147" y="2286316"/>
                  <a:chExt cx="1463040" cy="274321"/>
                </a:xfrm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4287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4668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5049147" y="2286316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</p:grpSp>
        <p:grpSp>
          <p:nvGrpSpPr>
            <p:cNvPr id="250" name="Group 436"/>
            <p:cNvGrpSpPr/>
            <p:nvPr/>
          </p:nvGrpSpPr>
          <p:grpSpPr>
            <a:xfrm>
              <a:off x="1304131" y="3398837"/>
              <a:ext cx="7467600" cy="1524000"/>
              <a:chOff x="1382712" y="3398837"/>
              <a:chExt cx="7467600" cy="1524000"/>
            </a:xfrm>
          </p:grpSpPr>
          <p:grpSp>
            <p:nvGrpSpPr>
              <p:cNvPr id="266" name="Group 324"/>
              <p:cNvGrpSpPr/>
              <p:nvPr/>
            </p:nvGrpSpPr>
            <p:grpSpPr>
              <a:xfrm rot="16200000">
                <a:off x="1039812" y="3741737"/>
                <a:ext cx="1524000" cy="838200"/>
                <a:chOff x="846931" y="3665537"/>
                <a:chExt cx="1524000" cy="838200"/>
              </a:xfrm>
            </p:grpSpPr>
            <p:sp>
              <p:nvSpPr>
                <p:cNvPr id="274" name="Rounded Rectangle 7"/>
                <p:cNvSpPr/>
                <p:nvPr/>
              </p:nvSpPr>
              <p:spPr bwMode="auto">
                <a:xfrm>
                  <a:off x="846931" y="36655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75" name="Group 257"/>
                <p:cNvGrpSpPr/>
                <p:nvPr/>
              </p:nvGrpSpPr>
              <p:grpSpPr>
                <a:xfrm>
                  <a:off x="858146" y="4038918"/>
                  <a:ext cx="1463040" cy="274320"/>
                  <a:chOff x="4287146" y="2286318"/>
                  <a:chExt cx="1463040" cy="274320"/>
                </a:xfrm>
              </p:grpSpPr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4287146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4668146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5049147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5430146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grpSp>
            <p:nvGrpSpPr>
              <p:cNvPr id="267" name="Group 362"/>
              <p:cNvGrpSpPr/>
              <p:nvPr/>
            </p:nvGrpSpPr>
            <p:grpSpPr>
              <a:xfrm rot="5400000" flipH="1">
                <a:off x="7669212" y="3741737"/>
                <a:ext cx="1524000" cy="838200"/>
                <a:chOff x="846931" y="3741737"/>
                <a:chExt cx="1524000" cy="838200"/>
              </a:xfrm>
            </p:grpSpPr>
            <p:sp>
              <p:nvSpPr>
                <p:cNvPr id="268" name="Rounded Rectangle 267"/>
                <p:cNvSpPr/>
                <p:nvPr/>
              </p:nvSpPr>
              <p:spPr bwMode="auto">
                <a:xfrm>
                  <a:off x="846931" y="37417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9" name="Group 257"/>
                <p:cNvGrpSpPr/>
                <p:nvPr/>
              </p:nvGrpSpPr>
              <p:grpSpPr>
                <a:xfrm>
                  <a:off x="858146" y="4038916"/>
                  <a:ext cx="1463041" cy="274321"/>
                  <a:chOff x="4287146" y="2286316"/>
                  <a:chExt cx="1463041" cy="274321"/>
                </a:xfrm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4287146" y="2286316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4668146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5049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5430147" y="2286317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</p:grpSp>
        <p:grpSp>
          <p:nvGrpSpPr>
            <p:cNvPr id="251" name="Group 437"/>
            <p:cNvGrpSpPr/>
            <p:nvPr/>
          </p:nvGrpSpPr>
          <p:grpSpPr>
            <a:xfrm>
              <a:off x="1857134" y="5354814"/>
              <a:ext cx="6361595" cy="1524000"/>
              <a:chOff x="1940029" y="5354814"/>
              <a:chExt cx="6361595" cy="1524000"/>
            </a:xfrm>
          </p:grpSpPr>
          <p:grpSp>
            <p:nvGrpSpPr>
              <p:cNvPr id="252" name="Group 323"/>
              <p:cNvGrpSpPr/>
              <p:nvPr/>
            </p:nvGrpSpPr>
            <p:grpSpPr>
              <a:xfrm rot="14059754">
                <a:off x="1597129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60" name="Rounded Rectangle 6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61" name="Group 224"/>
                <p:cNvGrpSpPr/>
                <p:nvPr/>
              </p:nvGrpSpPr>
              <p:grpSpPr>
                <a:xfrm>
                  <a:off x="1086748" y="5486718"/>
                  <a:ext cx="1463040" cy="274320"/>
                  <a:chOff x="4287148" y="2286318"/>
                  <a:chExt cx="1463040" cy="274320"/>
                </a:xfrm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4287148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4668147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5049148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5430148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grpSp>
            <p:nvGrpSpPr>
              <p:cNvPr id="253" name="Group 397"/>
              <p:cNvGrpSpPr/>
              <p:nvPr/>
            </p:nvGrpSpPr>
            <p:grpSpPr>
              <a:xfrm rot="7540246" flipH="1">
                <a:off x="7120524" y="5697714"/>
                <a:ext cx="1524000" cy="838200"/>
                <a:chOff x="1075531" y="5151437"/>
                <a:chExt cx="1524000" cy="838200"/>
              </a:xfrm>
            </p:grpSpPr>
            <p:sp>
              <p:nvSpPr>
                <p:cNvPr id="254" name="Rounded Rectangle 253"/>
                <p:cNvSpPr/>
                <p:nvPr/>
              </p:nvSpPr>
              <p:spPr bwMode="auto">
                <a:xfrm>
                  <a:off x="1075531" y="5151437"/>
                  <a:ext cx="1524000" cy="838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endParaRPr>
                </a:p>
              </p:txBody>
            </p:sp>
            <p:grpSp>
              <p:nvGrpSpPr>
                <p:cNvPr id="255" name="Group 224"/>
                <p:cNvGrpSpPr/>
                <p:nvPr/>
              </p:nvGrpSpPr>
              <p:grpSpPr>
                <a:xfrm>
                  <a:off x="1086747" y="5486718"/>
                  <a:ext cx="1463041" cy="274320"/>
                  <a:chOff x="4287147" y="2286318"/>
                  <a:chExt cx="1463041" cy="274320"/>
                </a:xfrm>
              </p:grpSpPr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287147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668147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5049148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5430148" y="2286318"/>
                    <a:ext cx="320040" cy="27432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Want to try to match as many global edges on machine as possible to those on job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Minimizes traffic by reducing hop counts of paths taken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Starting with one node per router and 2-D job meshes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001712" y="24844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297112" y="23320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3592512" y="25606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4506912" y="3779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4006" y="51062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8305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7637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460206" y="50752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55406" y="38108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0" name="Group 469"/>
          <p:cNvGrpSpPr/>
          <p:nvPr/>
        </p:nvGrpSpPr>
        <p:grpSpPr>
          <a:xfrm>
            <a:off x="468312" y="2789237"/>
            <a:ext cx="4004365" cy="4626825"/>
            <a:chOff x="468312" y="2789237"/>
            <a:chExt cx="4004365" cy="4626825"/>
          </a:xfrm>
        </p:grpSpPr>
        <p:grpSp>
          <p:nvGrpSpPr>
            <p:cNvPr id="465" name="Group 464"/>
            <p:cNvGrpSpPr/>
            <p:nvPr/>
          </p:nvGrpSpPr>
          <p:grpSpPr>
            <a:xfrm>
              <a:off x="468312" y="2789237"/>
              <a:ext cx="4004365" cy="4036602"/>
              <a:chOff x="468312" y="2789237"/>
              <a:chExt cx="4004365" cy="4036602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468312" y="2789237"/>
                <a:ext cx="4004365" cy="2819400"/>
                <a:chOff x="1304131" y="1951037"/>
                <a:chExt cx="7467600" cy="5257800"/>
              </a:xfrm>
            </p:grpSpPr>
            <p:grpSp>
              <p:nvGrpSpPr>
                <p:cNvPr id="4" name="Group 434"/>
                <p:cNvGrpSpPr/>
                <p:nvPr/>
              </p:nvGrpSpPr>
              <p:grpSpPr>
                <a:xfrm>
                  <a:off x="3285331" y="6370637"/>
                  <a:ext cx="3505200" cy="838200"/>
                  <a:chOff x="3287712" y="6370637"/>
                  <a:chExt cx="3505200" cy="838200"/>
                </a:xfrm>
              </p:grpSpPr>
              <p:grpSp>
                <p:nvGrpSpPr>
                  <p:cNvPr id="253" name="Group 432"/>
                  <p:cNvGrpSpPr/>
                  <p:nvPr/>
                </p:nvGrpSpPr>
                <p:grpSpPr>
                  <a:xfrm>
                    <a:off x="5268912" y="6370637"/>
                    <a:ext cx="1524000" cy="838200"/>
                    <a:chOff x="5342731" y="6370637"/>
                    <a:chExt cx="1524000" cy="838200"/>
                  </a:xfrm>
                </p:grpSpPr>
                <p:sp>
                  <p:nvSpPr>
                    <p:cNvPr id="289" name="Rounded Rectangle 9"/>
                    <p:cNvSpPr/>
                    <p:nvPr/>
                  </p:nvSpPr>
                  <p:spPr bwMode="auto">
                    <a:xfrm>
                      <a:off x="5342731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90" name="Group 158"/>
                    <p:cNvGrpSpPr/>
                    <p:nvPr/>
                  </p:nvGrpSpPr>
                  <p:grpSpPr>
                    <a:xfrm flipV="1">
                      <a:off x="53539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319" name="Rectangle 187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12" name="Rectangle 180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05" name="Rectangle 173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8" name="Rectangle 166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4" name="Group 433"/>
                  <p:cNvGrpSpPr/>
                  <p:nvPr/>
                </p:nvGrpSpPr>
                <p:grpSpPr>
                  <a:xfrm>
                    <a:off x="3287712" y="6370637"/>
                    <a:ext cx="1524000" cy="838200"/>
                    <a:chOff x="3211512" y="6370637"/>
                    <a:chExt cx="1524000" cy="838200"/>
                  </a:xfrm>
                </p:grpSpPr>
                <p:sp>
                  <p:nvSpPr>
                    <p:cNvPr id="255" name="Rounded Rectangle 8"/>
                    <p:cNvSpPr/>
                    <p:nvPr/>
                  </p:nvSpPr>
                  <p:spPr bwMode="auto">
                    <a:xfrm>
                      <a:off x="3211512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56" name="Group 191"/>
                    <p:cNvGrpSpPr/>
                    <p:nvPr/>
                  </p:nvGrpSpPr>
                  <p:grpSpPr>
                    <a:xfrm flipV="1">
                      <a:off x="32203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85" name="Rectangle 22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8" name="Rectangle 27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1" name="Rectangle 270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4" name="Rectangle 26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" name="Group 435"/>
                <p:cNvGrpSpPr/>
                <p:nvPr/>
              </p:nvGrpSpPr>
              <p:grpSpPr>
                <a:xfrm>
                  <a:off x="2218531" y="1951037"/>
                  <a:ext cx="5638800" cy="1093197"/>
                  <a:chOff x="2246236" y="1951037"/>
                  <a:chExt cx="5638800" cy="1093197"/>
                </a:xfrm>
              </p:grpSpPr>
              <p:grpSp>
                <p:nvGrpSpPr>
                  <p:cNvPr id="148" name="Group 326"/>
                  <p:cNvGrpSpPr/>
                  <p:nvPr/>
                </p:nvGrpSpPr>
                <p:grpSpPr>
                  <a:xfrm>
                    <a:off x="4303636" y="1951037"/>
                    <a:ext cx="1524000" cy="838200"/>
                    <a:chOff x="4275931" y="1951037"/>
                    <a:chExt cx="1524000" cy="838200"/>
                  </a:xfrm>
                </p:grpSpPr>
                <p:sp>
                  <p:nvSpPr>
                    <p:cNvPr id="219" name="Rounded Rectangle 2"/>
                    <p:cNvSpPr/>
                    <p:nvPr/>
                  </p:nvSpPr>
                  <p:spPr bwMode="auto">
                    <a:xfrm>
                      <a:off x="4275931" y="1951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20" name="Group 58"/>
                    <p:cNvGrpSpPr/>
                    <p:nvPr/>
                  </p:nvGrpSpPr>
                  <p:grpSpPr>
                    <a:xfrm>
                      <a:off x="4287147" y="228631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49" name="Rectangle 16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42" name="Rectangle 241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35" name="Rectangle 46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28" name="Rectangle 227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9" name="Group 325"/>
                  <p:cNvGrpSpPr/>
                  <p:nvPr/>
                </p:nvGrpSpPr>
                <p:grpSpPr>
                  <a:xfrm rot="20279603">
                    <a:off x="22462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85" name="Rounded Rectangle 1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86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215" name="Rectangle 214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8" name="Rectangle 20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4" name="Rectangle 19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0" name="Group 327"/>
                  <p:cNvGrpSpPr/>
                  <p:nvPr/>
                </p:nvGrpSpPr>
                <p:grpSpPr>
                  <a:xfrm rot="1320397" flipH="1">
                    <a:off x="63610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51" name="Rounded Rectangle 15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52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0" name="Rectangle 159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" name="Group 436"/>
                <p:cNvGrpSpPr/>
                <p:nvPr/>
              </p:nvGrpSpPr>
              <p:grpSpPr>
                <a:xfrm>
                  <a:off x="1304131" y="3398837"/>
                  <a:ext cx="7467600" cy="1524000"/>
                  <a:chOff x="1382712" y="3398837"/>
                  <a:chExt cx="7467600" cy="1524000"/>
                </a:xfrm>
              </p:grpSpPr>
              <p:grpSp>
                <p:nvGrpSpPr>
                  <p:cNvPr id="78" name="Group 324"/>
                  <p:cNvGrpSpPr/>
                  <p:nvPr/>
                </p:nvGrpSpPr>
                <p:grpSpPr>
                  <a:xfrm rot="16200000">
                    <a:off x="1039812" y="3741737"/>
                    <a:ext cx="1524000" cy="838200"/>
                    <a:chOff x="846931" y="3665537"/>
                    <a:chExt cx="1524000" cy="838200"/>
                  </a:xfrm>
                </p:grpSpPr>
                <p:sp>
                  <p:nvSpPr>
                    <p:cNvPr id="114" name="Rounded Rectangle 7"/>
                    <p:cNvSpPr/>
                    <p:nvPr/>
                  </p:nvSpPr>
                  <p:spPr bwMode="auto">
                    <a:xfrm>
                      <a:off x="846931" y="36655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15" name="Group 257"/>
                    <p:cNvGrpSpPr/>
                    <p:nvPr/>
                  </p:nvGrpSpPr>
                  <p:grpSpPr>
                    <a:xfrm>
                      <a:off x="858146" y="4038918"/>
                      <a:ext cx="1463040" cy="274320"/>
                      <a:chOff x="4287146" y="2286318"/>
                      <a:chExt cx="1463040" cy="274320"/>
                    </a:xfrm>
                  </p:grpSpPr>
                  <p:sp>
                    <p:nvSpPr>
                      <p:cNvPr id="144" name="Rectangle 143"/>
                      <p:cNvSpPr/>
                      <p:nvPr/>
                    </p:nvSpPr>
                    <p:spPr bwMode="auto">
                      <a:xfrm>
                        <a:off x="4287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7" name="Rectangle 136"/>
                      <p:cNvSpPr/>
                      <p:nvPr/>
                    </p:nvSpPr>
                    <p:spPr bwMode="auto">
                      <a:xfrm>
                        <a:off x="4668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0" name="Rectangle 129"/>
                      <p:cNvSpPr/>
                      <p:nvPr/>
                    </p:nvSpPr>
                    <p:spPr bwMode="auto">
                      <a:xfrm>
                        <a:off x="5049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23" name="Rectangle 122"/>
                      <p:cNvSpPr/>
                      <p:nvPr/>
                    </p:nvSpPr>
                    <p:spPr bwMode="auto">
                      <a:xfrm>
                        <a:off x="5430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9" name="Group 362"/>
                  <p:cNvGrpSpPr/>
                  <p:nvPr/>
                </p:nvGrpSpPr>
                <p:grpSpPr>
                  <a:xfrm rot="5400000" flipH="1">
                    <a:off x="7669212" y="3741737"/>
                    <a:ext cx="1524000" cy="838200"/>
                    <a:chOff x="846931" y="3741737"/>
                    <a:chExt cx="1524000" cy="838200"/>
                  </a:xfrm>
                </p:grpSpPr>
                <p:sp>
                  <p:nvSpPr>
                    <p:cNvPr id="80" name="Rounded Rectangle 79"/>
                    <p:cNvSpPr/>
                    <p:nvPr/>
                  </p:nvSpPr>
                  <p:spPr bwMode="auto">
                    <a:xfrm>
                      <a:off x="846931" y="37417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81" name="Group 257"/>
                    <p:cNvGrpSpPr/>
                    <p:nvPr/>
                  </p:nvGrpSpPr>
                  <p:grpSpPr>
                    <a:xfrm>
                      <a:off x="858146" y="4038916"/>
                      <a:ext cx="1463041" cy="274321"/>
                      <a:chOff x="4287146" y="2286316"/>
                      <a:chExt cx="1463041" cy="274321"/>
                    </a:xfrm>
                  </p:grpSpPr>
                  <p:sp>
                    <p:nvSpPr>
                      <p:cNvPr id="110" name="Rectangle 109"/>
                      <p:cNvSpPr/>
                      <p:nvPr/>
                    </p:nvSpPr>
                    <p:spPr bwMode="auto">
                      <a:xfrm>
                        <a:off x="4287146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 bwMode="auto">
                      <a:xfrm>
                        <a:off x="4668146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" name="Group 437"/>
                <p:cNvGrpSpPr/>
                <p:nvPr/>
              </p:nvGrpSpPr>
              <p:grpSpPr>
                <a:xfrm>
                  <a:off x="1857134" y="5354814"/>
                  <a:ext cx="6361595" cy="1524000"/>
                  <a:chOff x="1940029" y="5354814"/>
                  <a:chExt cx="6361595" cy="1524000"/>
                </a:xfrm>
              </p:grpSpPr>
              <p:grpSp>
                <p:nvGrpSpPr>
                  <p:cNvPr id="8" name="Group 323"/>
                  <p:cNvGrpSpPr/>
                  <p:nvPr/>
                </p:nvGrpSpPr>
                <p:grpSpPr>
                  <a:xfrm rot="14059754">
                    <a:off x="1597129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44" name="Rounded Rectangle 6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45" name="Group 224"/>
                    <p:cNvGrpSpPr/>
                    <p:nvPr/>
                  </p:nvGrpSpPr>
                  <p:grpSpPr>
                    <a:xfrm>
                      <a:off x="1086748" y="5486718"/>
                      <a:ext cx="1463040" cy="274320"/>
                      <a:chOff x="4287148" y="2286318"/>
                      <a:chExt cx="1463040" cy="274320"/>
                    </a:xfrm>
                  </p:grpSpPr>
                  <p:sp>
                    <p:nvSpPr>
                      <p:cNvPr id="74" name="Rectangle 73"/>
                      <p:cNvSpPr/>
                      <p:nvPr/>
                    </p:nvSpPr>
                    <p:spPr bwMode="auto">
                      <a:xfrm>
                        <a:off x="4287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397"/>
                  <p:cNvGrpSpPr/>
                  <p:nvPr/>
                </p:nvGrpSpPr>
                <p:grpSpPr>
                  <a:xfrm rot="7540246" flipH="1">
                    <a:off x="7120524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10" name="Rounded Rectangle 9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1" name="Group 224"/>
                    <p:cNvGrpSpPr/>
                    <p:nvPr/>
                  </p:nvGrpSpPr>
                  <p:grpSpPr>
                    <a:xfrm>
                      <a:off x="1086747" y="5486718"/>
                      <a:ext cx="1463041" cy="274320"/>
                      <a:chOff x="4287147" y="2286318"/>
                      <a:chExt cx="1463041" cy="274320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 bwMode="auto">
                      <a:xfrm>
                        <a:off x="4287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463" name="TextBox 462"/>
              <p:cNvSpPr txBox="1"/>
              <p:nvPr/>
            </p:nvSpPr>
            <p:spPr>
              <a:xfrm>
                <a:off x="636138" y="6218237"/>
                <a:ext cx="3668713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Relative cabling, cables and processors not shown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4" name="TextBox 463"/>
            <p:cNvSpPr txBox="1"/>
            <p:nvPr/>
          </p:nvSpPr>
          <p:spPr>
            <a:xfrm>
              <a:off x="1441794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Machine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5028857" y="2255837"/>
            <a:ext cx="4814962" cy="5160225"/>
            <a:chOff x="5028857" y="2255837"/>
            <a:chExt cx="4814962" cy="5160225"/>
          </a:xfrm>
        </p:grpSpPr>
        <p:grpSp>
          <p:nvGrpSpPr>
            <p:cNvPr id="328" name="Group 327"/>
            <p:cNvGrpSpPr>
              <a:grpSpLocks noChangeAspect="1"/>
            </p:cNvGrpSpPr>
            <p:nvPr/>
          </p:nvGrpSpPr>
          <p:grpSpPr>
            <a:xfrm>
              <a:off x="5028857" y="2255837"/>
              <a:ext cx="4814962" cy="3886200"/>
              <a:chOff x="742632" y="4656137"/>
              <a:chExt cx="3238298" cy="2613660"/>
            </a:xfrm>
          </p:grpSpPr>
          <p:grpSp>
            <p:nvGrpSpPr>
              <p:cNvPr id="329" name="Group 132"/>
              <p:cNvGrpSpPr/>
              <p:nvPr/>
            </p:nvGrpSpPr>
            <p:grpSpPr>
              <a:xfrm>
                <a:off x="742632" y="4656137"/>
                <a:ext cx="3230880" cy="2613660"/>
                <a:chOff x="719772" y="4656137"/>
                <a:chExt cx="3230880" cy="2613660"/>
              </a:xfrm>
            </p:grpSpPr>
            <p:grpSp>
              <p:nvGrpSpPr>
                <p:cNvPr id="440" name="Group 123"/>
                <p:cNvGrpSpPr/>
                <p:nvPr/>
              </p:nvGrpSpPr>
              <p:grpSpPr>
                <a:xfrm>
                  <a:off x="719772" y="46561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9" name="Rectangle 114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450" name="Rectangle 115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451" name="Rectangle 116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441" name="Group 124"/>
                <p:cNvGrpSpPr/>
                <p:nvPr/>
              </p:nvGrpSpPr>
              <p:grpSpPr>
                <a:xfrm>
                  <a:off x="719772" y="64468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6</a:t>
                    </a: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7</a:t>
                    </a:r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442" name="Group 128"/>
                <p:cNvGrpSpPr/>
                <p:nvPr/>
              </p:nvGrpSpPr>
              <p:grpSpPr>
                <a:xfrm>
                  <a:off x="719772" y="555148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3" name="Rectangle 442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330" name="Group 4"/>
              <p:cNvGrpSpPr>
                <a:grpSpLocks noChangeAspect="1"/>
              </p:cNvGrpSpPr>
              <p:nvPr/>
            </p:nvGrpSpPr>
            <p:grpSpPr>
              <a:xfrm>
                <a:off x="773112" y="4694237"/>
                <a:ext cx="3207818" cy="2552700"/>
                <a:chOff x="2332831" y="2255837"/>
                <a:chExt cx="5410200" cy="4305300"/>
              </a:xfrm>
            </p:grpSpPr>
            <p:grpSp>
              <p:nvGrpSpPr>
                <p:cNvPr id="331" name="Group 81"/>
                <p:cNvGrpSpPr/>
                <p:nvPr/>
              </p:nvGrpSpPr>
              <p:grpSpPr>
                <a:xfrm>
                  <a:off x="2332831" y="2255837"/>
                  <a:ext cx="5410200" cy="4305300"/>
                  <a:chOff x="2373312" y="2370137"/>
                  <a:chExt cx="5410200" cy="4305300"/>
                </a:xfrm>
              </p:grpSpPr>
              <p:grpSp>
                <p:nvGrpSpPr>
                  <p:cNvPr id="368" name="Group 20"/>
                  <p:cNvGrpSpPr/>
                  <p:nvPr/>
                </p:nvGrpSpPr>
                <p:grpSpPr>
                  <a:xfrm>
                    <a:off x="2373312" y="237013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29" name="Oval 2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0" name="Oval 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1" name="Oval 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2" name="Oval 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3" name="Oval 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4" name="Oval 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35" name="Straight Connector 10"/>
                    <p:cNvCxnSpPr/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13"/>
                    <p:cNvCxnSpPr/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15"/>
                    <p:cNvCxnSpPr/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17"/>
                    <p:cNvCxnSpPr/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19"/>
                    <p:cNvCxnSpPr/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9" name="Group 21"/>
                  <p:cNvGrpSpPr/>
                  <p:nvPr/>
                </p:nvGrpSpPr>
                <p:grpSpPr>
                  <a:xfrm>
                    <a:off x="2373312" y="621823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24" name="Straight Connector 423"/>
                    <p:cNvCxnSpPr>
                      <a:stCxn id="418" idx="6"/>
                      <a:endCxn id="419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/>
                    <p:cNvCxnSpPr>
                      <a:stCxn id="419" idx="6"/>
                      <a:endCxn id="423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/>
                    <p:cNvCxnSpPr>
                      <a:stCxn id="423" idx="6"/>
                      <a:endCxn id="422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/>
                    <p:cNvCxnSpPr>
                      <a:stCxn id="422" idx="6"/>
                      <a:endCxn id="421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1" idx="6"/>
                      <a:endCxn id="420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 33"/>
                  <p:cNvGrpSpPr/>
                  <p:nvPr/>
                </p:nvGrpSpPr>
                <p:grpSpPr>
                  <a:xfrm>
                    <a:off x="2373312" y="313975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07" name="Oval 406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8" name="Oval 407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9" name="Oval 408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0" name="Oval 409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2" name="Oval 3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13" name="Straight Connector 40"/>
                    <p:cNvCxnSpPr>
                      <a:stCxn id="407" idx="6"/>
                      <a:endCxn id="408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"/>
                    <p:cNvCxnSpPr>
                      <a:stCxn id="408" idx="6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2"/>
                    <p:cNvCxnSpPr>
                      <a:endCxn id="411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3"/>
                    <p:cNvCxnSpPr>
                      <a:stCxn id="411" idx="6"/>
                      <a:endCxn id="410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4"/>
                    <p:cNvCxnSpPr>
                      <a:stCxn id="410" idx="6"/>
                      <a:endCxn id="409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1" name="Group 370"/>
                  <p:cNvGrpSpPr/>
                  <p:nvPr/>
                </p:nvGrpSpPr>
                <p:grpSpPr>
                  <a:xfrm>
                    <a:off x="2373312" y="390937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96" name="Oval 395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02" name="Straight Connector 401"/>
                    <p:cNvCxnSpPr>
                      <a:stCxn id="396" idx="6"/>
                      <a:endCxn id="397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/>
                    <p:cNvCxnSpPr>
                      <a:stCxn id="397" idx="6"/>
                      <a:endCxn id="401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/>
                    <p:cNvCxnSpPr>
                      <a:stCxn id="401" idx="6"/>
                      <a:endCxn id="400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/>
                    <p:cNvCxnSpPr>
                      <a:stCxn id="400" idx="6"/>
                      <a:endCxn id="399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/>
                    <p:cNvCxnSpPr>
                      <a:stCxn id="399" idx="6"/>
                      <a:endCxn id="398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2" name="Group 57"/>
                  <p:cNvGrpSpPr/>
                  <p:nvPr/>
                </p:nvGrpSpPr>
                <p:grpSpPr>
                  <a:xfrm>
                    <a:off x="2373312" y="467899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85" name="Oval 384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91" name="Straight Connector 390"/>
                    <p:cNvCxnSpPr>
                      <a:stCxn id="385" idx="6"/>
                      <a:endCxn id="386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/>
                    <p:cNvCxnSpPr>
                      <a:stCxn id="386" idx="6"/>
                      <a:endCxn id="390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0" idx="6"/>
                      <a:endCxn id="389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>
                      <a:stCxn id="389" idx="6"/>
                      <a:endCxn id="388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>
                      <a:stCxn id="388" idx="6"/>
                      <a:endCxn id="387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3" name="Group 69"/>
                  <p:cNvGrpSpPr/>
                  <p:nvPr/>
                </p:nvGrpSpPr>
                <p:grpSpPr>
                  <a:xfrm>
                    <a:off x="2373312" y="544861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74" name="Oval 373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80" name="Straight Connector 379"/>
                    <p:cNvCxnSpPr>
                      <a:stCxn id="374" idx="6"/>
                      <a:endCxn id="375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>
                      <a:stCxn id="375" idx="6"/>
                      <a:endCxn id="379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>
                      <a:stCxn id="379" idx="6"/>
                      <a:endCxn id="378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>
                      <a:stCxn id="378" idx="6"/>
                      <a:endCxn id="377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>
                      <a:stCxn id="377" idx="6"/>
                      <a:endCxn id="376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32" name="Group 123"/>
                <p:cNvGrpSpPr/>
                <p:nvPr/>
              </p:nvGrpSpPr>
              <p:grpSpPr>
                <a:xfrm>
                  <a:off x="2555399" y="2713037"/>
                  <a:ext cx="4954588" cy="3396045"/>
                  <a:chOff x="2555399" y="2713037"/>
                  <a:chExt cx="4954588" cy="3396045"/>
                </a:xfrm>
              </p:grpSpPr>
              <p:grpSp>
                <p:nvGrpSpPr>
                  <p:cNvPr id="333" name="Group 94"/>
                  <p:cNvGrpSpPr/>
                  <p:nvPr/>
                </p:nvGrpSpPr>
                <p:grpSpPr>
                  <a:xfrm>
                    <a:off x="2555399" y="2713037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62" name="Straight Connector 361"/>
                    <p:cNvCxnSpPr>
                      <a:endCxn id="407" idx="0"/>
                    </p:cNvCxnSpPr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>
                      <a:endCxn id="408" idx="0"/>
                    </p:cNvCxnSpPr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Straight Connector 364"/>
                    <p:cNvCxnSpPr>
                      <a:endCxn id="411" idx="0"/>
                    </p:cNvCxnSpPr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>
                      <a:endCxn id="410" idx="0"/>
                    </p:cNvCxnSpPr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/>
                    <p:cNvCxnSpPr>
                      <a:endCxn id="409" idx="0"/>
                    </p:cNvCxnSpPr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4" name="Group 95"/>
                  <p:cNvGrpSpPr/>
                  <p:nvPr/>
                </p:nvGrpSpPr>
                <p:grpSpPr>
                  <a:xfrm>
                    <a:off x="2555399" y="3474839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6" name="Straight Connector 355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Straight Connector 358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5" name="Group 102"/>
                  <p:cNvGrpSpPr/>
                  <p:nvPr/>
                </p:nvGrpSpPr>
                <p:grpSpPr>
                  <a:xfrm>
                    <a:off x="2555399" y="4248516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0" name="Straight Connector 349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6" name="Group 109"/>
                  <p:cNvGrpSpPr/>
                  <p:nvPr/>
                </p:nvGrpSpPr>
                <p:grpSpPr>
                  <a:xfrm>
                    <a:off x="2555399" y="5022193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44" name="Straight Connector 343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Straight Connector 346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47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7" name="Group 116"/>
                  <p:cNvGrpSpPr/>
                  <p:nvPr/>
                </p:nvGrpSpPr>
                <p:grpSpPr>
                  <a:xfrm>
                    <a:off x="2555399" y="5796662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38" name="Straight Connector 337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Straight Connector 341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Straight Connector 342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467" name="TextBox 466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5028857" y="2255837"/>
            <a:ext cx="4814963" cy="5160225"/>
            <a:chOff x="5028857" y="2255837"/>
            <a:chExt cx="4814963" cy="5160225"/>
          </a:xfrm>
        </p:grpSpPr>
        <p:grpSp>
          <p:nvGrpSpPr>
            <p:cNvPr id="29" name="Group 327"/>
            <p:cNvGrpSpPr>
              <a:grpSpLocks noChangeAspect="1"/>
            </p:cNvGrpSpPr>
            <p:nvPr/>
          </p:nvGrpSpPr>
          <p:grpSpPr>
            <a:xfrm>
              <a:off x="5028857" y="2255837"/>
              <a:ext cx="4814963" cy="3886200"/>
              <a:chOff x="742632" y="4656137"/>
              <a:chExt cx="3238299" cy="2613660"/>
            </a:xfrm>
          </p:grpSpPr>
          <p:grpSp>
            <p:nvGrpSpPr>
              <p:cNvPr id="30" name="Group 132"/>
              <p:cNvGrpSpPr/>
              <p:nvPr/>
            </p:nvGrpSpPr>
            <p:grpSpPr>
              <a:xfrm>
                <a:off x="742632" y="4656137"/>
                <a:ext cx="3230880" cy="2613660"/>
                <a:chOff x="719772" y="4656137"/>
                <a:chExt cx="3230880" cy="2613660"/>
              </a:xfrm>
            </p:grpSpPr>
            <p:grpSp>
              <p:nvGrpSpPr>
                <p:cNvPr id="31" name="Group 123"/>
                <p:cNvGrpSpPr/>
                <p:nvPr/>
              </p:nvGrpSpPr>
              <p:grpSpPr>
                <a:xfrm>
                  <a:off x="719772" y="46561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50" name="Rectangle 115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449" name="Rectangle 114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451" name="Rectangle 116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32" name="Group 124"/>
                <p:cNvGrpSpPr/>
                <p:nvPr/>
              </p:nvGrpSpPr>
              <p:grpSpPr>
                <a:xfrm>
                  <a:off x="719772" y="64468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6</a:t>
                    </a: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7</a:t>
                    </a:r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34" name="Group 128"/>
                <p:cNvGrpSpPr/>
                <p:nvPr/>
              </p:nvGrpSpPr>
              <p:grpSpPr>
                <a:xfrm>
                  <a:off x="719772" y="555148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3" name="Rectangle 442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35" name="Group 4"/>
              <p:cNvGrpSpPr>
                <a:grpSpLocks noChangeAspect="1"/>
              </p:cNvGrpSpPr>
              <p:nvPr/>
            </p:nvGrpSpPr>
            <p:grpSpPr>
              <a:xfrm>
                <a:off x="773112" y="4694237"/>
                <a:ext cx="3207819" cy="2552700"/>
                <a:chOff x="2332830" y="2255837"/>
                <a:chExt cx="5410201" cy="4305300"/>
              </a:xfrm>
            </p:grpSpPr>
            <p:grpSp>
              <p:nvGrpSpPr>
                <p:cNvPr id="36" name="Group 81"/>
                <p:cNvGrpSpPr/>
                <p:nvPr/>
              </p:nvGrpSpPr>
              <p:grpSpPr>
                <a:xfrm>
                  <a:off x="2332830" y="2255837"/>
                  <a:ext cx="5410201" cy="4305300"/>
                  <a:chOff x="2373311" y="2370137"/>
                  <a:chExt cx="5410201" cy="4305300"/>
                </a:xfrm>
              </p:grpSpPr>
              <p:grpSp>
                <p:nvGrpSpPr>
                  <p:cNvPr id="37" name="Group 20"/>
                  <p:cNvGrpSpPr/>
                  <p:nvPr/>
                </p:nvGrpSpPr>
                <p:grpSpPr>
                  <a:xfrm>
                    <a:off x="2373311" y="2370137"/>
                    <a:ext cx="5410201" cy="457200"/>
                    <a:chOff x="2373311" y="2370137"/>
                    <a:chExt cx="5410201" cy="457200"/>
                  </a:xfrm>
                </p:grpSpPr>
                <p:sp>
                  <p:nvSpPr>
                    <p:cNvPr id="429" name="Oval 2"/>
                    <p:cNvSpPr/>
                    <p:nvPr/>
                  </p:nvSpPr>
                  <p:spPr bwMode="auto">
                    <a:xfrm>
                      <a:off x="2373311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0" name="Oval 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1" name="Oval 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2" name="Oval 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3" name="Oval 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4" name="Oval 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35" name="Straight Connector 10"/>
                    <p:cNvCxnSpPr/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13"/>
                    <p:cNvCxnSpPr/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solidFill>
                        <a:srgbClr val="FFC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15"/>
                    <p:cNvCxnSpPr/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17"/>
                    <p:cNvCxnSpPr/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19"/>
                    <p:cNvCxnSpPr/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21"/>
                  <p:cNvGrpSpPr/>
                  <p:nvPr/>
                </p:nvGrpSpPr>
                <p:grpSpPr>
                  <a:xfrm>
                    <a:off x="2373312" y="621823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24" name="Straight Connector 423"/>
                    <p:cNvCxnSpPr>
                      <a:stCxn id="418" idx="6"/>
                      <a:endCxn id="419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/>
                    <p:cNvCxnSpPr>
                      <a:stCxn id="419" idx="6"/>
                      <a:endCxn id="423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/>
                    <p:cNvCxnSpPr>
                      <a:stCxn id="423" idx="6"/>
                      <a:endCxn id="422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/>
                    <p:cNvCxnSpPr>
                      <a:stCxn id="422" idx="6"/>
                      <a:endCxn id="421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1" idx="6"/>
                      <a:endCxn id="420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Group 33"/>
                  <p:cNvGrpSpPr/>
                  <p:nvPr/>
                </p:nvGrpSpPr>
                <p:grpSpPr>
                  <a:xfrm>
                    <a:off x="2373312" y="313975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07" name="Oval 406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8" name="Oval 407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9" name="Oval 408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0" name="Oval 409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2" name="Oval 3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13" name="Straight Connector 40"/>
                    <p:cNvCxnSpPr>
                      <a:stCxn id="407" idx="6"/>
                      <a:endCxn id="408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"/>
                    <p:cNvCxnSpPr>
                      <a:stCxn id="408" idx="6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2"/>
                    <p:cNvCxnSpPr>
                      <a:endCxn id="411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3"/>
                    <p:cNvCxnSpPr>
                      <a:stCxn id="411" idx="6"/>
                      <a:endCxn id="410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4"/>
                    <p:cNvCxnSpPr>
                      <a:stCxn id="410" idx="6"/>
                      <a:endCxn id="409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370"/>
                  <p:cNvGrpSpPr/>
                  <p:nvPr/>
                </p:nvGrpSpPr>
                <p:grpSpPr>
                  <a:xfrm>
                    <a:off x="2373312" y="390937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96" name="Oval 395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02" name="Straight Connector 401"/>
                    <p:cNvCxnSpPr>
                      <a:stCxn id="396" idx="6"/>
                      <a:endCxn id="397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/>
                    <p:cNvCxnSpPr>
                      <a:stCxn id="397" idx="6"/>
                      <a:endCxn id="401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/>
                    <p:cNvCxnSpPr>
                      <a:stCxn id="401" idx="6"/>
                      <a:endCxn id="400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/>
                    <p:cNvCxnSpPr>
                      <a:stCxn id="400" idx="6"/>
                      <a:endCxn id="399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/>
                    <p:cNvCxnSpPr>
                      <a:stCxn id="399" idx="6"/>
                      <a:endCxn id="398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" name="Group 57"/>
                  <p:cNvGrpSpPr/>
                  <p:nvPr/>
                </p:nvGrpSpPr>
                <p:grpSpPr>
                  <a:xfrm>
                    <a:off x="2373312" y="467899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85" name="Oval 384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91" name="Straight Connector 390"/>
                    <p:cNvCxnSpPr>
                      <a:stCxn id="385" idx="6"/>
                      <a:endCxn id="386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/>
                    <p:cNvCxnSpPr>
                      <a:stCxn id="386" idx="6"/>
                      <a:endCxn id="390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0" idx="6"/>
                      <a:endCxn id="389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>
                      <a:stCxn id="389" idx="6"/>
                      <a:endCxn id="388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>
                      <a:stCxn id="388" idx="6"/>
                      <a:endCxn id="387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69"/>
                  <p:cNvGrpSpPr/>
                  <p:nvPr/>
                </p:nvGrpSpPr>
                <p:grpSpPr>
                  <a:xfrm>
                    <a:off x="2373312" y="544861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74" name="Oval 373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80" name="Straight Connector 379"/>
                    <p:cNvCxnSpPr>
                      <a:stCxn id="374" idx="6"/>
                      <a:endCxn id="375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>
                      <a:stCxn id="375" idx="6"/>
                      <a:endCxn id="379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>
                      <a:stCxn id="379" idx="6"/>
                      <a:endCxn id="378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>
                      <a:stCxn id="378" idx="6"/>
                      <a:endCxn id="377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>
                      <a:stCxn id="377" idx="6"/>
                      <a:endCxn id="376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Group 123"/>
                <p:cNvGrpSpPr/>
                <p:nvPr/>
              </p:nvGrpSpPr>
              <p:grpSpPr>
                <a:xfrm>
                  <a:off x="2555399" y="2713037"/>
                  <a:ext cx="4954588" cy="3396045"/>
                  <a:chOff x="2555399" y="2713037"/>
                  <a:chExt cx="4954588" cy="3396045"/>
                </a:xfrm>
              </p:grpSpPr>
              <p:grpSp>
                <p:nvGrpSpPr>
                  <p:cNvPr id="46" name="Group 94"/>
                  <p:cNvGrpSpPr/>
                  <p:nvPr/>
                </p:nvGrpSpPr>
                <p:grpSpPr>
                  <a:xfrm>
                    <a:off x="2555399" y="2713037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62" name="Straight Connector 361"/>
                    <p:cNvCxnSpPr>
                      <a:endCxn id="407" idx="0"/>
                    </p:cNvCxnSpPr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>
                      <a:endCxn id="408" idx="0"/>
                    </p:cNvCxnSpPr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Straight Connector 364"/>
                    <p:cNvCxnSpPr>
                      <a:endCxn id="411" idx="0"/>
                    </p:cNvCxnSpPr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>
                      <a:endCxn id="410" idx="0"/>
                    </p:cNvCxnSpPr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/>
                    <p:cNvCxnSpPr>
                      <a:endCxn id="409" idx="0"/>
                    </p:cNvCxnSpPr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Group 95"/>
                  <p:cNvGrpSpPr/>
                  <p:nvPr/>
                </p:nvGrpSpPr>
                <p:grpSpPr>
                  <a:xfrm>
                    <a:off x="2555399" y="3474839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6" name="Straight Connector 355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Straight Connector 358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Group 102"/>
                  <p:cNvGrpSpPr/>
                  <p:nvPr/>
                </p:nvGrpSpPr>
                <p:grpSpPr>
                  <a:xfrm>
                    <a:off x="2555399" y="4248516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0" name="Straight Connector 349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109"/>
                  <p:cNvGrpSpPr/>
                  <p:nvPr/>
                </p:nvGrpSpPr>
                <p:grpSpPr>
                  <a:xfrm>
                    <a:off x="2555399" y="5022193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44" name="Straight Connector 343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Straight Connector 346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47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Group 116"/>
                  <p:cNvGrpSpPr/>
                  <p:nvPr/>
                </p:nvGrpSpPr>
                <p:grpSpPr>
                  <a:xfrm>
                    <a:off x="2555399" y="5796662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38" name="Straight Connector 337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Straight Connector 341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Straight Connector 342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04" name="TextBox 203"/>
            <p:cNvSpPr txBox="1"/>
            <p:nvPr/>
          </p:nvSpPr>
          <p:spPr>
            <a:xfrm>
              <a:off x="5601982" y="6347054"/>
              <a:ext cx="3668713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5878512" y="2363069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6762432" y="2363069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001712" y="24844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297112" y="23320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3592512" y="25606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4506912" y="3779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4006" y="51062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8305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7637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460206" y="50752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55406" y="38108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641475" y="1905869"/>
            <a:ext cx="679291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edge connects groups 0 and 1 in both the machine and job.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468312" y="2789237"/>
            <a:ext cx="4004365" cy="4626825"/>
            <a:chOff x="468312" y="2789237"/>
            <a:chExt cx="4004365" cy="4626825"/>
          </a:xfrm>
        </p:grpSpPr>
        <p:grpSp>
          <p:nvGrpSpPr>
            <p:cNvPr id="211" name="Group 210"/>
            <p:cNvGrpSpPr/>
            <p:nvPr/>
          </p:nvGrpSpPr>
          <p:grpSpPr>
            <a:xfrm>
              <a:off x="468312" y="2789237"/>
              <a:ext cx="4004365" cy="2819400"/>
              <a:chOff x="468312" y="2789237"/>
              <a:chExt cx="4004365" cy="2819400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468312" y="2789237"/>
                <a:ext cx="4004365" cy="2819400"/>
                <a:chOff x="1304131" y="1951037"/>
                <a:chExt cx="7467600" cy="5257800"/>
              </a:xfrm>
            </p:grpSpPr>
            <p:grpSp>
              <p:nvGrpSpPr>
                <p:cNvPr id="4" name="Group 434"/>
                <p:cNvGrpSpPr/>
                <p:nvPr/>
              </p:nvGrpSpPr>
              <p:grpSpPr>
                <a:xfrm>
                  <a:off x="3285331" y="6370637"/>
                  <a:ext cx="3505200" cy="838200"/>
                  <a:chOff x="3287712" y="6370637"/>
                  <a:chExt cx="3505200" cy="838200"/>
                </a:xfrm>
              </p:grpSpPr>
              <p:grpSp>
                <p:nvGrpSpPr>
                  <p:cNvPr id="5" name="Group 432"/>
                  <p:cNvGrpSpPr/>
                  <p:nvPr/>
                </p:nvGrpSpPr>
                <p:grpSpPr>
                  <a:xfrm>
                    <a:off x="5268912" y="6370637"/>
                    <a:ext cx="1524000" cy="838200"/>
                    <a:chOff x="5342731" y="6370637"/>
                    <a:chExt cx="1524000" cy="838200"/>
                  </a:xfrm>
                </p:grpSpPr>
                <p:sp>
                  <p:nvSpPr>
                    <p:cNvPr id="289" name="Rounded Rectangle 9"/>
                    <p:cNvSpPr/>
                    <p:nvPr/>
                  </p:nvSpPr>
                  <p:spPr bwMode="auto">
                    <a:xfrm>
                      <a:off x="5342731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6" name="Group 158"/>
                    <p:cNvGrpSpPr/>
                    <p:nvPr/>
                  </p:nvGrpSpPr>
                  <p:grpSpPr>
                    <a:xfrm flipV="1">
                      <a:off x="53539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319" name="Rectangle 187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12" name="Rectangle 180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05" name="Rectangle 173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8" name="Rectangle 166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" name="Group 433"/>
                  <p:cNvGrpSpPr/>
                  <p:nvPr/>
                </p:nvGrpSpPr>
                <p:grpSpPr>
                  <a:xfrm>
                    <a:off x="3287712" y="6370637"/>
                    <a:ext cx="1524000" cy="838200"/>
                    <a:chOff x="3211512" y="6370637"/>
                    <a:chExt cx="1524000" cy="838200"/>
                  </a:xfrm>
                </p:grpSpPr>
                <p:sp>
                  <p:nvSpPr>
                    <p:cNvPr id="255" name="Rounded Rectangle 8"/>
                    <p:cNvSpPr/>
                    <p:nvPr/>
                  </p:nvSpPr>
                  <p:spPr bwMode="auto">
                    <a:xfrm>
                      <a:off x="3211512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8" name="Group 191"/>
                    <p:cNvGrpSpPr/>
                    <p:nvPr/>
                  </p:nvGrpSpPr>
                  <p:grpSpPr>
                    <a:xfrm flipV="1">
                      <a:off x="32203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85" name="Rectangle 22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8" name="Rectangle 27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1" name="Rectangle 270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4" name="Rectangle 26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" name="Group 435"/>
                <p:cNvGrpSpPr/>
                <p:nvPr/>
              </p:nvGrpSpPr>
              <p:grpSpPr>
                <a:xfrm>
                  <a:off x="2218531" y="1951037"/>
                  <a:ext cx="5638800" cy="1093197"/>
                  <a:chOff x="2246236" y="1951037"/>
                  <a:chExt cx="5638800" cy="1093197"/>
                </a:xfrm>
              </p:grpSpPr>
              <p:grpSp>
                <p:nvGrpSpPr>
                  <p:cNvPr id="11" name="Group 326"/>
                  <p:cNvGrpSpPr/>
                  <p:nvPr/>
                </p:nvGrpSpPr>
                <p:grpSpPr>
                  <a:xfrm>
                    <a:off x="4303636" y="1951037"/>
                    <a:ext cx="1524000" cy="838200"/>
                    <a:chOff x="4275931" y="1951037"/>
                    <a:chExt cx="1524000" cy="838200"/>
                  </a:xfrm>
                </p:grpSpPr>
                <p:sp>
                  <p:nvSpPr>
                    <p:cNvPr id="219" name="Rounded Rectangle 2"/>
                    <p:cNvSpPr/>
                    <p:nvPr/>
                  </p:nvSpPr>
                  <p:spPr bwMode="auto">
                    <a:xfrm>
                      <a:off x="4275931" y="1951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2" name="Group 58"/>
                    <p:cNvGrpSpPr/>
                    <p:nvPr/>
                  </p:nvGrpSpPr>
                  <p:grpSpPr>
                    <a:xfrm>
                      <a:off x="4287147" y="228631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49" name="Rectangle 16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42" name="Rectangle 241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35" name="Rectangle 46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28" name="Rectangle 227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" name="Group 325"/>
                  <p:cNvGrpSpPr/>
                  <p:nvPr/>
                </p:nvGrpSpPr>
                <p:grpSpPr>
                  <a:xfrm rot="20279603">
                    <a:off x="22462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85" name="Rounded Rectangle 1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4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215" name="Rectangle 214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8" name="Rectangle 20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4" name="Rectangle 19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" name="Group 327"/>
                  <p:cNvGrpSpPr/>
                  <p:nvPr/>
                </p:nvGrpSpPr>
                <p:grpSpPr>
                  <a:xfrm rot="1320397" flipH="1">
                    <a:off x="63610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51" name="Rounded Rectangle 15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6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0" name="Rectangle 159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" name="Group 436"/>
                <p:cNvGrpSpPr/>
                <p:nvPr/>
              </p:nvGrpSpPr>
              <p:grpSpPr>
                <a:xfrm>
                  <a:off x="1304131" y="3398837"/>
                  <a:ext cx="7467600" cy="1524000"/>
                  <a:chOff x="1382712" y="3398837"/>
                  <a:chExt cx="7467600" cy="1524000"/>
                </a:xfrm>
              </p:grpSpPr>
              <p:grpSp>
                <p:nvGrpSpPr>
                  <p:cNvPr id="18" name="Group 324"/>
                  <p:cNvGrpSpPr/>
                  <p:nvPr/>
                </p:nvGrpSpPr>
                <p:grpSpPr>
                  <a:xfrm rot="16200000">
                    <a:off x="1039812" y="3741737"/>
                    <a:ext cx="1524000" cy="838200"/>
                    <a:chOff x="846931" y="3665537"/>
                    <a:chExt cx="1524000" cy="838200"/>
                  </a:xfrm>
                </p:grpSpPr>
                <p:sp>
                  <p:nvSpPr>
                    <p:cNvPr id="114" name="Rounded Rectangle 7"/>
                    <p:cNvSpPr/>
                    <p:nvPr/>
                  </p:nvSpPr>
                  <p:spPr bwMode="auto">
                    <a:xfrm>
                      <a:off x="846931" y="36655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0" name="Group 257"/>
                    <p:cNvGrpSpPr/>
                    <p:nvPr/>
                  </p:nvGrpSpPr>
                  <p:grpSpPr>
                    <a:xfrm>
                      <a:off x="858146" y="4038918"/>
                      <a:ext cx="1463040" cy="274320"/>
                      <a:chOff x="4287146" y="2286318"/>
                      <a:chExt cx="1463040" cy="274320"/>
                    </a:xfrm>
                  </p:grpSpPr>
                  <p:sp>
                    <p:nvSpPr>
                      <p:cNvPr id="144" name="Rectangle 143"/>
                      <p:cNvSpPr/>
                      <p:nvPr/>
                    </p:nvSpPr>
                    <p:spPr bwMode="auto">
                      <a:xfrm>
                        <a:off x="4287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7" name="Rectangle 136"/>
                      <p:cNvSpPr/>
                      <p:nvPr/>
                    </p:nvSpPr>
                    <p:spPr bwMode="auto">
                      <a:xfrm>
                        <a:off x="4668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0" name="Rectangle 129"/>
                      <p:cNvSpPr/>
                      <p:nvPr/>
                    </p:nvSpPr>
                    <p:spPr bwMode="auto">
                      <a:xfrm>
                        <a:off x="5049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23" name="Rectangle 122"/>
                      <p:cNvSpPr/>
                      <p:nvPr/>
                    </p:nvSpPr>
                    <p:spPr bwMode="auto">
                      <a:xfrm>
                        <a:off x="5430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362"/>
                  <p:cNvGrpSpPr/>
                  <p:nvPr/>
                </p:nvGrpSpPr>
                <p:grpSpPr>
                  <a:xfrm rot="5400000" flipH="1">
                    <a:off x="7669212" y="3741737"/>
                    <a:ext cx="1524000" cy="838200"/>
                    <a:chOff x="846931" y="3741737"/>
                    <a:chExt cx="1524000" cy="838200"/>
                  </a:xfrm>
                </p:grpSpPr>
                <p:sp>
                  <p:nvSpPr>
                    <p:cNvPr id="80" name="Rounded Rectangle 79"/>
                    <p:cNvSpPr/>
                    <p:nvPr/>
                  </p:nvSpPr>
                  <p:spPr bwMode="auto">
                    <a:xfrm>
                      <a:off x="846931" y="37417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2" name="Group 257"/>
                    <p:cNvGrpSpPr/>
                    <p:nvPr/>
                  </p:nvGrpSpPr>
                  <p:grpSpPr>
                    <a:xfrm>
                      <a:off x="858146" y="4038916"/>
                      <a:ext cx="1463041" cy="274321"/>
                      <a:chOff x="4287146" y="2286316"/>
                      <a:chExt cx="1463041" cy="274321"/>
                    </a:xfrm>
                  </p:grpSpPr>
                  <p:sp>
                    <p:nvSpPr>
                      <p:cNvPr id="110" name="Rectangle 109"/>
                      <p:cNvSpPr/>
                      <p:nvPr/>
                    </p:nvSpPr>
                    <p:spPr bwMode="auto">
                      <a:xfrm>
                        <a:off x="4287146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 bwMode="auto">
                      <a:xfrm>
                        <a:off x="4668146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" name="Group 437"/>
                <p:cNvGrpSpPr/>
                <p:nvPr/>
              </p:nvGrpSpPr>
              <p:grpSpPr>
                <a:xfrm>
                  <a:off x="1857134" y="5354814"/>
                  <a:ext cx="6361595" cy="1524000"/>
                  <a:chOff x="1940029" y="5354814"/>
                  <a:chExt cx="6361595" cy="1524000"/>
                </a:xfrm>
              </p:grpSpPr>
              <p:grpSp>
                <p:nvGrpSpPr>
                  <p:cNvPr id="24" name="Group 323"/>
                  <p:cNvGrpSpPr/>
                  <p:nvPr/>
                </p:nvGrpSpPr>
                <p:grpSpPr>
                  <a:xfrm rot="14059754">
                    <a:off x="1597129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44" name="Rounded Rectangle 6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5" name="Group 224"/>
                    <p:cNvGrpSpPr/>
                    <p:nvPr/>
                  </p:nvGrpSpPr>
                  <p:grpSpPr>
                    <a:xfrm>
                      <a:off x="1086748" y="5486718"/>
                      <a:ext cx="1463040" cy="274320"/>
                      <a:chOff x="4287148" y="2286318"/>
                      <a:chExt cx="1463040" cy="274320"/>
                    </a:xfrm>
                  </p:grpSpPr>
                  <p:sp>
                    <p:nvSpPr>
                      <p:cNvPr id="74" name="Rectangle 73"/>
                      <p:cNvSpPr/>
                      <p:nvPr/>
                    </p:nvSpPr>
                    <p:spPr bwMode="auto">
                      <a:xfrm>
                        <a:off x="4287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" name="Group 397"/>
                  <p:cNvGrpSpPr/>
                  <p:nvPr/>
                </p:nvGrpSpPr>
                <p:grpSpPr>
                  <a:xfrm rot="7540246" flipH="1">
                    <a:off x="7120524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10" name="Rounded Rectangle 9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8" name="Group 224"/>
                    <p:cNvGrpSpPr/>
                    <p:nvPr/>
                  </p:nvGrpSpPr>
                  <p:grpSpPr>
                    <a:xfrm>
                      <a:off x="1086747" y="5486718"/>
                      <a:ext cx="1463041" cy="274320"/>
                      <a:chOff x="4287147" y="2286318"/>
                      <a:chExt cx="1463041" cy="274320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 bwMode="auto">
                      <a:xfrm>
                        <a:off x="4287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09" name="Freeform 208"/>
              <p:cNvSpPr/>
              <p:nvPr/>
            </p:nvSpPr>
            <p:spPr bwMode="auto">
              <a:xfrm>
                <a:off x="2143125" y="3114675"/>
                <a:ext cx="1676400" cy="469900"/>
              </a:xfrm>
              <a:custGeom>
                <a:avLst/>
                <a:gdLst>
                  <a:gd name="connsiteX0" fmla="*/ 0 w 1676400"/>
                  <a:gd name="connsiteY0" fmla="*/ 0 h 469900"/>
                  <a:gd name="connsiteX1" fmla="*/ 828675 w 1676400"/>
                  <a:gd name="connsiteY1" fmla="*/ 428625 h 469900"/>
                  <a:gd name="connsiteX2" fmla="*/ 1676400 w 1676400"/>
                  <a:gd name="connsiteY2" fmla="*/ 24765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6400" h="469900">
                    <a:moveTo>
                      <a:pt x="0" y="0"/>
                    </a:moveTo>
                    <a:cubicBezTo>
                      <a:pt x="274637" y="193675"/>
                      <a:pt x="549275" y="387350"/>
                      <a:pt x="828675" y="428625"/>
                    </a:cubicBezTo>
                    <a:cubicBezTo>
                      <a:pt x="1108075" y="469900"/>
                      <a:pt x="1392237" y="358775"/>
                      <a:pt x="1676400" y="247650"/>
                    </a:cubicBezTo>
                  </a:path>
                </a:pathLst>
              </a:custGeom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636138" y="6218237"/>
              <a:ext cx="3668713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Relative cabling, cables and processors not shown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441794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Machine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025505" y="2923197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3730282" y="3177552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6"/>
          <p:cNvGrpSpPr/>
          <p:nvPr/>
        </p:nvGrpSpPr>
        <p:grpSpPr>
          <a:xfrm>
            <a:off x="5028857" y="2255837"/>
            <a:ext cx="4814963" cy="5160225"/>
            <a:chOff x="5028857" y="2255837"/>
            <a:chExt cx="4814963" cy="5160225"/>
          </a:xfrm>
        </p:grpSpPr>
        <p:grpSp>
          <p:nvGrpSpPr>
            <p:cNvPr id="4" name="Group 327"/>
            <p:cNvGrpSpPr>
              <a:grpSpLocks noChangeAspect="1"/>
            </p:cNvGrpSpPr>
            <p:nvPr/>
          </p:nvGrpSpPr>
          <p:grpSpPr>
            <a:xfrm>
              <a:off x="5028857" y="2255837"/>
              <a:ext cx="4814963" cy="3886200"/>
              <a:chOff x="742632" y="4656137"/>
              <a:chExt cx="3238299" cy="2613660"/>
            </a:xfrm>
          </p:grpSpPr>
          <p:grpSp>
            <p:nvGrpSpPr>
              <p:cNvPr id="5" name="Group 132"/>
              <p:cNvGrpSpPr/>
              <p:nvPr/>
            </p:nvGrpSpPr>
            <p:grpSpPr>
              <a:xfrm>
                <a:off x="742632" y="4656137"/>
                <a:ext cx="3230880" cy="2613660"/>
                <a:chOff x="719772" y="4656137"/>
                <a:chExt cx="3230880" cy="2613660"/>
              </a:xfrm>
            </p:grpSpPr>
            <p:grpSp>
              <p:nvGrpSpPr>
                <p:cNvPr id="6" name="Group 123"/>
                <p:cNvGrpSpPr/>
                <p:nvPr/>
              </p:nvGrpSpPr>
              <p:grpSpPr>
                <a:xfrm>
                  <a:off x="719772" y="46561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9" name="Rectangle 114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450" name="Rectangle 115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1</a:t>
                    </a:r>
                  </a:p>
                </p:txBody>
              </p:sp>
              <p:sp>
                <p:nvSpPr>
                  <p:cNvPr id="451" name="Rectangle 116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7" name="Group 124"/>
                <p:cNvGrpSpPr/>
                <p:nvPr/>
              </p:nvGrpSpPr>
              <p:grpSpPr>
                <a:xfrm>
                  <a:off x="719772" y="644683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6" name="Rectangle 445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6</a:t>
                    </a:r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7</a:t>
                    </a:r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8</a:t>
                    </a:r>
                  </a:p>
                </p:txBody>
              </p:sp>
            </p:grpSp>
            <p:grpSp>
              <p:nvGrpSpPr>
                <p:cNvPr id="8" name="Group 128"/>
                <p:cNvGrpSpPr/>
                <p:nvPr/>
              </p:nvGrpSpPr>
              <p:grpSpPr>
                <a:xfrm>
                  <a:off x="719772" y="5551487"/>
                  <a:ext cx="3230880" cy="822960"/>
                  <a:chOff x="742632" y="4656137"/>
                  <a:chExt cx="3230880" cy="822960"/>
                </a:xfrm>
              </p:grpSpPr>
              <p:sp>
                <p:nvSpPr>
                  <p:cNvPr id="443" name="Rectangle 442"/>
                  <p:cNvSpPr/>
                  <p:nvPr/>
                </p:nvSpPr>
                <p:spPr bwMode="auto">
                  <a:xfrm>
                    <a:off x="74263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3</a:t>
                    </a:r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 bwMode="auto">
                  <a:xfrm>
                    <a:off x="190087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4</a:t>
                    </a:r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 bwMode="auto">
                  <a:xfrm>
                    <a:off x="3059112" y="4656137"/>
                    <a:ext cx="914400" cy="822960"/>
                  </a:xfrm>
                  <a:prstGeom prst="rect">
                    <a:avLst/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9" name="Group 4"/>
              <p:cNvGrpSpPr>
                <a:grpSpLocks noChangeAspect="1"/>
              </p:cNvGrpSpPr>
              <p:nvPr/>
            </p:nvGrpSpPr>
            <p:grpSpPr>
              <a:xfrm>
                <a:off x="773112" y="4694237"/>
                <a:ext cx="3207819" cy="2552700"/>
                <a:chOff x="2332830" y="2255837"/>
                <a:chExt cx="5410201" cy="4305300"/>
              </a:xfrm>
            </p:grpSpPr>
            <p:grpSp>
              <p:nvGrpSpPr>
                <p:cNvPr id="11" name="Group 81"/>
                <p:cNvGrpSpPr/>
                <p:nvPr/>
              </p:nvGrpSpPr>
              <p:grpSpPr>
                <a:xfrm>
                  <a:off x="2332830" y="2255837"/>
                  <a:ext cx="5410201" cy="4305300"/>
                  <a:chOff x="2373311" y="2370137"/>
                  <a:chExt cx="5410201" cy="4305300"/>
                </a:xfrm>
              </p:grpSpPr>
              <p:grpSp>
                <p:nvGrpSpPr>
                  <p:cNvPr id="12" name="Group 20"/>
                  <p:cNvGrpSpPr/>
                  <p:nvPr/>
                </p:nvGrpSpPr>
                <p:grpSpPr>
                  <a:xfrm>
                    <a:off x="2373311" y="2370137"/>
                    <a:ext cx="5410201" cy="457200"/>
                    <a:chOff x="2373311" y="2370137"/>
                    <a:chExt cx="5410201" cy="457200"/>
                  </a:xfrm>
                </p:grpSpPr>
                <p:sp>
                  <p:nvSpPr>
                    <p:cNvPr id="429" name="Oval 2"/>
                    <p:cNvSpPr/>
                    <p:nvPr/>
                  </p:nvSpPr>
                  <p:spPr bwMode="auto">
                    <a:xfrm>
                      <a:off x="2373311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0" name="Oval 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1" name="Oval 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2" name="Oval 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3" name="Oval 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34" name="Oval 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35" name="Straight Connector 10"/>
                    <p:cNvCxnSpPr/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13"/>
                    <p:cNvCxnSpPr/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1"/>
                    </a:lnRef>
                    <a:fillRef idx="0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7" name="Straight Connector 15"/>
                    <p:cNvCxnSpPr/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Straight Connector 17"/>
                    <p:cNvCxnSpPr/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solidFill>
                        <a:srgbClr val="FFC00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19"/>
                    <p:cNvCxnSpPr/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21"/>
                  <p:cNvGrpSpPr/>
                  <p:nvPr/>
                </p:nvGrpSpPr>
                <p:grpSpPr>
                  <a:xfrm>
                    <a:off x="2373312" y="621823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24" name="Straight Connector 423"/>
                    <p:cNvCxnSpPr>
                      <a:stCxn id="418" idx="6"/>
                      <a:endCxn id="419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5" name="Straight Connector 424"/>
                    <p:cNvCxnSpPr>
                      <a:stCxn id="419" idx="6"/>
                      <a:endCxn id="423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6" name="Straight Connector 425"/>
                    <p:cNvCxnSpPr>
                      <a:stCxn id="423" idx="6"/>
                      <a:endCxn id="422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7" name="Straight Connector 426"/>
                    <p:cNvCxnSpPr>
                      <a:stCxn id="422" idx="6"/>
                      <a:endCxn id="421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>
                      <a:stCxn id="421" idx="6"/>
                      <a:endCxn id="420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33"/>
                  <p:cNvGrpSpPr/>
                  <p:nvPr/>
                </p:nvGrpSpPr>
                <p:grpSpPr>
                  <a:xfrm>
                    <a:off x="2373312" y="313975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407" name="Oval 406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8" name="Oval 407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9" name="Oval 408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0" name="Oval 409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12" name="Oval 3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13" name="Straight Connector 40"/>
                    <p:cNvCxnSpPr>
                      <a:stCxn id="407" idx="6"/>
                      <a:endCxn id="408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41"/>
                    <p:cNvCxnSpPr>
                      <a:stCxn id="408" idx="6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2"/>
                    <p:cNvCxnSpPr>
                      <a:endCxn id="411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43"/>
                    <p:cNvCxnSpPr>
                      <a:stCxn id="411" idx="6"/>
                      <a:endCxn id="410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4"/>
                    <p:cNvCxnSpPr>
                      <a:stCxn id="410" idx="6"/>
                      <a:endCxn id="409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370"/>
                  <p:cNvGrpSpPr/>
                  <p:nvPr/>
                </p:nvGrpSpPr>
                <p:grpSpPr>
                  <a:xfrm>
                    <a:off x="2373312" y="390937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96" name="Oval 395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402" name="Straight Connector 401"/>
                    <p:cNvCxnSpPr>
                      <a:stCxn id="396" idx="6"/>
                      <a:endCxn id="397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/>
                    <p:cNvCxnSpPr>
                      <a:stCxn id="397" idx="6"/>
                      <a:endCxn id="401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403"/>
                    <p:cNvCxnSpPr>
                      <a:stCxn id="401" idx="6"/>
                      <a:endCxn id="400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/>
                    <p:cNvCxnSpPr>
                      <a:stCxn id="400" idx="6"/>
                      <a:endCxn id="399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/>
                    <p:cNvCxnSpPr>
                      <a:stCxn id="399" idx="6"/>
                      <a:endCxn id="398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57"/>
                  <p:cNvGrpSpPr/>
                  <p:nvPr/>
                </p:nvGrpSpPr>
                <p:grpSpPr>
                  <a:xfrm>
                    <a:off x="2373312" y="467899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85" name="Oval 384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91" name="Straight Connector 390"/>
                    <p:cNvCxnSpPr>
                      <a:stCxn id="385" idx="6"/>
                      <a:endCxn id="386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Straight Connector 391"/>
                    <p:cNvCxnSpPr>
                      <a:stCxn id="386" idx="6"/>
                      <a:endCxn id="390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stCxn id="390" idx="6"/>
                      <a:endCxn id="389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>
                      <a:stCxn id="389" idx="6"/>
                      <a:endCxn id="388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>
                      <a:stCxn id="388" idx="6"/>
                      <a:endCxn id="387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69"/>
                  <p:cNvGrpSpPr/>
                  <p:nvPr/>
                </p:nvGrpSpPr>
                <p:grpSpPr>
                  <a:xfrm>
                    <a:off x="2373312" y="5448617"/>
                    <a:ext cx="5410200" cy="457200"/>
                    <a:chOff x="2373312" y="2370137"/>
                    <a:chExt cx="5410200" cy="457200"/>
                  </a:xfrm>
                </p:grpSpPr>
                <p:sp>
                  <p:nvSpPr>
                    <p:cNvPr id="374" name="Oval 373"/>
                    <p:cNvSpPr/>
                    <p:nvPr/>
                  </p:nvSpPr>
                  <p:spPr bwMode="auto">
                    <a:xfrm>
                      <a:off x="2373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 bwMode="auto">
                    <a:xfrm>
                      <a:off x="33639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 bwMode="auto">
                    <a:xfrm>
                      <a:off x="73263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 bwMode="auto">
                    <a:xfrm>
                      <a:off x="63357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 bwMode="auto">
                    <a:xfrm>
                      <a:off x="53451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 bwMode="auto">
                    <a:xfrm>
                      <a:off x="4354512" y="2370137"/>
                      <a:ext cx="457200" cy="457200"/>
                    </a:xfrm>
                    <a:prstGeom prst="ellips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cxnSp>
                  <p:nvCxnSpPr>
                    <p:cNvPr id="380" name="Straight Connector 379"/>
                    <p:cNvCxnSpPr>
                      <a:stCxn id="374" idx="6"/>
                      <a:endCxn id="375" idx="2"/>
                    </p:cNvCxnSpPr>
                    <p:nvPr/>
                  </p:nvCxnSpPr>
                  <p:spPr bwMode="auto">
                    <a:xfrm>
                      <a:off x="28305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Straight Connector 380"/>
                    <p:cNvCxnSpPr>
                      <a:stCxn id="375" idx="6"/>
                      <a:endCxn id="379" idx="2"/>
                    </p:cNvCxnSpPr>
                    <p:nvPr/>
                  </p:nvCxnSpPr>
                  <p:spPr bwMode="auto">
                    <a:xfrm>
                      <a:off x="38211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Straight Connector 381"/>
                    <p:cNvCxnSpPr>
                      <a:stCxn id="379" idx="6"/>
                      <a:endCxn id="378" idx="2"/>
                    </p:cNvCxnSpPr>
                    <p:nvPr/>
                  </p:nvCxnSpPr>
                  <p:spPr bwMode="auto">
                    <a:xfrm>
                      <a:off x="48117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" name="Straight Connector 382"/>
                    <p:cNvCxnSpPr>
                      <a:stCxn id="378" idx="6"/>
                      <a:endCxn id="377" idx="2"/>
                    </p:cNvCxnSpPr>
                    <p:nvPr/>
                  </p:nvCxnSpPr>
                  <p:spPr bwMode="auto">
                    <a:xfrm>
                      <a:off x="58023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" name="Straight Connector 383"/>
                    <p:cNvCxnSpPr>
                      <a:stCxn id="377" idx="6"/>
                      <a:endCxn id="376" idx="2"/>
                    </p:cNvCxnSpPr>
                    <p:nvPr/>
                  </p:nvCxnSpPr>
                  <p:spPr bwMode="auto">
                    <a:xfrm>
                      <a:off x="6792912" y="2598737"/>
                      <a:ext cx="53340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" name="Group 123"/>
                <p:cNvGrpSpPr/>
                <p:nvPr/>
              </p:nvGrpSpPr>
              <p:grpSpPr>
                <a:xfrm>
                  <a:off x="2555399" y="2713037"/>
                  <a:ext cx="4954588" cy="3396045"/>
                  <a:chOff x="2555399" y="2713037"/>
                  <a:chExt cx="4954588" cy="3396045"/>
                </a:xfrm>
              </p:grpSpPr>
              <p:grpSp>
                <p:nvGrpSpPr>
                  <p:cNvPr id="20" name="Group 94"/>
                  <p:cNvGrpSpPr/>
                  <p:nvPr/>
                </p:nvGrpSpPr>
                <p:grpSpPr>
                  <a:xfrm>
                    <a:off x="2555399" y="2713037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62" name="Straight Connector 361"/>
                    <p:cNvCxnSpPr>
                      <a:endCxn id="407" idx="0"/>
                    </p:cNvCxnSpPr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>
                      <a:endCxn id="408" idx="0"/>
                    </p:cNvCxnSpPr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363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Straight Connector 364"/>
                    <p:cNvCxnSpPr>
                      <a:endCxn id="411" idx="0"/>
                    </p:cNvCxnSpPr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Straight Connector 365"/>
                    <p:cNvCxnSpPr>
                      <a:endCxn id="410" idx="0"/>
                    </p:cNvCxnSpPr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Straight Connector 366"/>
                    <p:cNvCxnSpPr>
                      <a:endCxn id="409" idx="0"/>
                    </p:cNvCxnSpPr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95"/>
                  <p:cNvGrpSpPr/>
                  <p:nvPr/>
                </p:nvGrpSpPr>
                <p:grpSpPr>
                  <a:xfrm>
                    <a:off x="2555399" y="3474839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6" name="Straight Connector 355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Straight Connector 358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102"/>
                  <p:cNvGrpSpPr/>
                  <p:nvPr/>
                </p:nvGrpSpPr>
                <p:grpSpPr>
                  <a:xfrm>
                    <a:off x="2555399" y="4248516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50" name="Straight Connector 349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351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353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oup 109"/>
                  <p:cNvGrpSpPr/>
                  <p:nvPr/>
                </p:nvGrpSpPr>
                <p:grpSpPr>
                  <a:xfrm>
                    <a:off x="2555399" y="5022193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44" name="Straight Connector 343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345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Straight Connector 346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347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oup 116"/>
                  <p:cNvGrpSpPr/>
                  <p:nvPr/>
                </p:nvGrpSpPr>
                <p:grpSpPr>
                  <a:xfrm>
                    <a:off x="2555399" y="5796662"/>
                    <a:ext cx="4954588" cy="312420"/>
                    <a:chOff x="2560637" y="2713831"/>
                    <a:chExt cx="4954588" cy="312420"/>
                  </a:xfrm>
                </p:grpSpPr>
                <p:cxnSp>
                  <p:nvCxnSpPr>
                    <p:cNvPr id="338" name="Straight Connector 337"/>
                    <p:cNvCxnSpPr/>
                    <p:nvPr/>
                  </p:nvCxnSpPr>
                  <p:spPr bwMode="auto">
                    <a:xfrm rot="5400000">
                      <a:off x="2405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 bwMode="auto">
                    <a:xfrm rot="5400000">
                      <a:off x="33958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 bwMode="auto">
                    <a:xfrm rot="5400000">
                      <a:off x="43864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 bwMode="auto">
                    <a:xfrm rot="5400000">
                      <a:off x="53770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Straight Connector 341"/>
                    <p:cNvCxnSpPr/>
                    <p:nvPr/>
                  </p:nvCxnSpPr>
                  <p:spPr bwMode="auto">
                    <a:xfrm rot="5400000">
                      <a:off x="63676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Straight Connector 342"/>
                    <p:cNvCxnSpPr/>
                    <p:nvPr/>
                  </p:nvCxnSpPr>
                  <p:spPr bwMode="auto">
                    <a:xfrm rot="5400000">
                      <a:off x="7358221" y="2869247"/>
                      <a:ext cx="312420" cy="1588"/>
                    </a:xfrm>
                    <a:prstGeom prst="line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14" name="TextBox 213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1" name="TextBox 220"/>
          <p:cNvSpPr txBox="1"/>
          <p:nvPr/>
        </p:nvSpPr>
        <p:spPr>
          <a:xfrm>
            <a:off x="8499792" y="2362517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001712" y="24844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297112" y="23320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3592512" y="25606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4506912" y="3779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4006" y="51062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8305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7637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460206" y="50752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55406" y="38108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878512" y="2363069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6762432" y="2363069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1641475" y="1905869"/>
            <a:ext cx="679291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edge connects groups 1 and 2 in both the machine and job.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15"/>
          <p:cNvGrpSpPr/>
          <p:nvPr/>
        </p:nvGrpSpPr>
        <p:grpSpPr>
          <a:xfrm>
            <a:off x="468312" y="2789237"/>
            <a:ext cx="4004365" cy="4626825"/>
            <a:chOff x="468312" y="2789237"/>
            <a:chExt cx="4004365" cy="4626825"/>
          </a:xfrm>
        </p:grpSpPr>
        <p:grpSp>
          <p:nvGrpSpPr>
            <p:cNvPr id="27" name="Group 210"/>
            <p:cNvGrpSpPr/>
            <p:nvPr/>
          </p:nvGrpSpPr>
          <p:grpSpPr>
            <a:xfrm>
              <a:off x="468312" y="2789237"/>
              <a:ext cx="4004365" cy="2819400"/>
              <a:chOff x="468312" y="2789237"/>
              <a:chExt cx="4004365" cy="2819400"/>
            </a:xfrm>
          </p:grpSpPr>
          <p:grpSp>
            <p:nvGrpSpPr>
              <p:cNvPr id="28" name="Group 2"/>
              <p:cNvGrpSpPr>
                <a:grpSpLocks noChangeAspect="1"/>
              </p:cNvGrpSpPr>
              <p:nvPr/>
            </p:nvGrpSpPr>
            <p:grpSpPr>
              <a:xfrm>
                <a:off x="468312" y="2789237"/>
                <a:ext cx="4004365" cy="2819400"/>
                <a:chOff x="1304131" y="1951037"/>
                <a:chExt cx="7467600" cy="5257800"/>
              </a:xfrm>
            </p:grpSpPr>
            <p:grpSp>
              <p:nvGrpSpPr>
                <p:cNvPr id="29" name="Group 434"/>
                <p:cNvGrpSpPr/>
                <p:nvPr/>
              </p:nvGrpSpPr>
              <p:grpSpPr>
                <a:xfrm>
                  <a:off x="3285331" y="6370637"/>
                  <a:ext cx="3505200" cy="838200"/>
                  <a:chOff x="3287712" y="6370637"/>
                  <a:chExt cx="3505200" cy="838200"/>
                </a:xfrm>
              </p:grpSpPr>
              <p:grpSp>
                <p:nvGrpSpPr>
                  <p:cNvPr id="30" name="Group 432"/>
                  <p:cNvGrpSpPr/>
                  <p:nvPr/>
                </p:nvGrpSpPr>
                <p:grpSpPr>
                  <a:xfrm>
                    <a:off x="5268912" y="6370637"/>
                    <a:ext cx="1524000" cy="838200"/>
                    <a:chOff x="5342731" y="6370637"/>
                    <a:chExt cx="1524000" cy="838200"/>
                  </a:xfrm>
                </p:grpSpPr>
                <p:sp>
                  <p:nvSpPr>
                    <p:cNvPr id="289" name="Rounded Rectangle 9"/>
                    <p:cNvSpPr/>
                    <p:nvPr/>
                  </p:nvSpPr>
                  <p:spPr bwMode="auto">
                    <a:xfrm>
                      <a:off x="5342731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31" name="Group 158"/>
                    <p:cNvGrpSpPr/>
                    <p:nvPr/>
                  </p:nvGrpSpPr>
                  <p:grpSpPr>
                    <a:xfrm flipV="1">
                      <a:off x="53539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319" name="Rectangle 187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12" name="Rectangle 180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05" name="Rectangle 173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8" name="Rectangle 166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" name="Group 433"/>
                  <p:cNvGrpSpPr/>
                  <p:nvPr/>
                </p:nvGrpSpPr>
                <p:grpSpPr>
                  <a:xfrm>
                    <a:off x="3287712" y="6370637"/>
                    <a:ext cx="1524000" cy="838200"/>
                    <a:chOff x="3211512" y="6370637"/>
                    <a:chExt cx="1524000" cy="838200"/>
                  </a:xfrm>
                </p:grpSpPr>
                <p:sp>
                  <p:nvSpPr>
                    <p:cNvPr id="255" name="Rounded Rectangle 8"/>
                    <p:cNvSpPr/>
                    <p:nvPr/>
                  </p:nvSpPr>
                  <p:spPr bwMode="auto">
                    <a:xfrm>
                      <a:off x="3211512" y="63706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34" name="Group 191"/>
                    <p:cNvGrpSpPr/>
                    <p:nvPr/>
                  </p:nvGrpSpPr>
                  <p:grpSpPr>
                    <a:xfrm flipV="1">
                      <a:off x="3220347" y="652303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85" name="Rectangle 22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8" name="Rectangle 27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1" name="Rectangle 270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4" name="Rectangle 26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5" name="Group 435"/>
                <p:cNvGrpSpPr/>
                <p:nvPr/>
              </p:nvGrpSpPr>
              <p:grpSpPr>
                <a:xfrm>
                  <a:off x="2218531" y="1951037"/>
                  <a:ext cx="5638800" cy="1093197"/>
                  <a:chOff x="2246236" y="1951037"/>
                  <a:chExt cx="5638800" cy="1093197"/>
                </a:xfrm>
              </p:grpSpPr>
              <p:grpSp>
                <p:nvGrpSpPr>
                  <p:cNvPr id="36" name="Group 326"/>
                  <p:cNvGrpSpPr/>
                  <p:nvPr/>
                </p:nvGrpSpPr>
                <p:grpSpPr>
                  <a:xfrm>
                    <a:off x="4303636" y="1951037"/>
                    <a:ext cx="1524000" cy="838200"/>
                    <a:chOff x="4275931" y="1951037"/>
                    <a:chExt cx="1524000" cy="838200"/>
                  </a:xfrm>
                </p:grpSpPr>
                <p:sp>
                  <p:nvSpPr>
                    <p:cNvPr id="219" name="Rounded Rectangle 2"/>
                    <p:cNvSpPr/>
                    <p:nvPr/>
                  </p:nvSpPr>
                  <p:spPr bwMode="auto">
                    <a:xfrm>
                      <a:off x="4275931" y="1951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37" name="Group 58"/>
                    <p:cNvGrpSpPr/>
                    <p:nvPr/>
                  </p:nvGrpSpPr>
                  <p:grpSpPr>
                    <a:xfrm>
                      <a:off x="4287147" y="2286317"/>
                      <a:ext cx="1463040" cy="274320"/>
                      <a:chOff x="4287147" y="2286317"/>
                      <a:chExt cx="1463040" cy="274320"/>
                    </a:xfrm>
                  </p:grpSpPr>
                  <p:sp>
                    <p:nvSpPr>
                      <p:cNvPr id="249" name="Rectangle 16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42" name="Rectangle 241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35" name="Rectangle 46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28" name="Rectangle 227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8" name="Group 325"/>
                  <p:cNvGrpSpPr/>
                  <p:nvPr/>
                </p:nvGrpSpPr>
                <p:grpSpPr>
                  <a:xfrm rot="20279603">
                    <a:off x="22462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85" name="Rounded Rectangle 1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39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215" name="Rectangle 214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8" name="Rectangle 207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4" name="Rectangle 193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" name="Group 327"/>
                  <p:cNvGrpSpPr/>
                  <p:nvPr/>
                </p:nvGrpSpPr>
                <p:grpSpPr>
                  <a:xfrm rot="1320397" flipH="1">
                    <a:off x="6361036" y="2206034"/>
                    <a:ext cx="1524000" cy="838200"/>
                    <a:chOff x="1989931" y="2332037"/>
                    <a:chExt cx="1524000" cy="838200"/>
                  </a:xfrm>
                </p:grpSpPr>
                <p:sp>
                  <p:nvSpPr>
                    <p:cNvPr id="151" name="Rounded Rectangle 150"/>
                    <p:cNvSpPr/>
                    <p:nvPr/>
                  </p:nvSpPr>
                  <p:spPr bwMode="auto">
                    <a:xfrm>
                      <a:off x="1989931" y="23320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42" name="Group 290"/>
                    <p:cNvGrpSpPr/>
                    <p:nvPr/>
                  </p:nvGrpSpPr>
                  <p:grpSpPr>
                    <a:xfrm>
                      <a:off x="2001147" y="2667316"/>
                      <a:ext cx="1463040" cy="274321"/>
                      <a:chOff x="4287147" y="2286316"/>
                      <a:chExt cx="1463040" cy="274321"/>
                    </a:xfrm>
                  </p:grpSpPr>
                  <p:sp>
                    <p:nvSpPr>
                      <p:cNvPr id="181" name="Rectangle 180"/>
                      <p:cNvSpPr/>
                      <p:nvPr/>
                    </p:nvSpPr>
                    <p:spPr bwMode="auto">
                      <a:xfrm>
                        <a:off x="4287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74" name="Rectangle 173"/>
                      <p:cNvSpPr/>
                      <p:nvPr/>
                    </p:nvSpPr>
                    <p:spPr bwMode="auto">
                      <a:xfrm>
                        <a:off x="4668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7" name="Rectangle 166"/>
                      <p:cNvSpPr/>
                      <p:nvPr/>
                    </p:nvSpPr>
                    <p:spPr bwMode="auto">
                      <a:xfrm>
                        <a:off x="5049147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60" name="Rectangle 159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" name="Group 436"/>
                <p:cNvGrpSpPr/>
                <p:nvPr/>
              </p:nvGrpSpPr>
              <p:grpSpPr>
                <a:xfrm>
                  <a:off x="1304131" y="3398837"/>
                  <a:ext cx="7467600" cy="1524000"/>
                  <a:chOff x="1382712" y="3398837"/>
                  <a:chExt cx="7467600" cy="1524000"/>
                </a:xfrm>
              </p:grpSpPr>
              <p:grpSp>
                <p:nvGrpSpPr>
                  <p:cNvPr id="45" name="Group 324"/>
                  <p:cNvGrpSpPr/>
                  <p:nvPr/>
                </p:nvGrpSpPr>
                <p:grpSpPr>
                  <a:xfrm rot="16200000">
                    <a:off x="1039812" y="3741737"/>
                    <a:ext cx="1524000" cy="838200"/>
                    <a:chOff x="846931" y="3665537"/>
                    <a:chExt cx="1524000" cy="838200"/>
                  </a:xfrm>
                </p:grpSpPr>
                <p:sp>
                  <p:nvSpPr>
                    <p:cNvPr id="114" name="Rounded Rectangle 7"/>
                    <p:cNvSpPr/>
                    <p:nvPr/>
                  </p:nvSpPr>
                  <p:spPr bwMode="auto">
                    <a:xfrm>
                      <a:off x="846931" y="36655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46" name="Group 257"/>
                    <p:cNvGrpSpPr/>
                    <p:nvPr/>
                  </p:nvGrpSpPr>
                  <p:grpSpPr>
                    <a:xfrm>
                      <a:off x="858146" y="4038918"/>
                      <a:ext cx="1463040" cy="274320"/>
                      <a:chOff x="4287146" y="2286318"/>
                      <a:chExt cx="1463040" cy="274320"/>
                    </a:xfrm>
                  </p:grpSpPr>
                  <p:sp>
                    <p:nvSpPr>
                      <p:cNvPr id="144" name="Rectangle 143"/>
                      <p:cNvSpPr/>
                      <p:nvPr/>
                    </p:nvSpPr>
                    <p:spPr bwMode="auto">
                      <a:xfrm>
                        <a:off x="4287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7" name="Rectangle 136"/>
                      <p:cNvSpPr/>
                      <p:nvPr/>
                    </p:nvSpPr>
                    <p:spPr bwMode="auto">
                      <a:xfrm>
                        <a:off x="4668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30" name="Rectangle 129"/>
                      <p:cNvSpPr/>
                      <p:nvPr/>
                    </p:nvSpPr>
                    <p:spPr bwMode="auto">
                      <a:xfrm>
                        <a:off x="5049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23" name="Rectangle 122"/>
                      <p:cNvSpPr/>
                      <p:nvPr/>
                    </p:nvSpPr>
                    <p:spPr bwMode="auto">
                      <a:xfrm>
                        <a:off x="5430146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362"/>
                  <p:cNvGrpSpPr/>
                  <p:nvPr/>
                </p:nvGrpSpPr>
                <p:grpSpPr>
                  <a:xfrm rot="5400000" flipH="1">
                    <a:off x="7669212" y="3741737"/>
                    <a:ext cx="1524000" cy="838200"/>
                    <a:chOff x="846931" y="3741737"/>
                    <a:chExt cx="1524000" cy="838200"/>
                  </a:xfrm>
                </p:grpSpPr>
                <p:sp>
                  <p:nvSpPr>
                    <p:cNvPr id="80" name="Rounded Rectangle 79"/>
                    <p:cNvSpPr/>
                    <p:nvPr/>
                  </p:nvSpPr>
                  <p:spPr bwMode="auto">
                    <a:xfrm>
                      <a:off x="846931" y="37417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48" name="Group 257"/>
                    <p:cNvGrpSpPr/>
                    <p:nvPr/>
                  </p:nvGrpSpPr>
                  <p:grpSpPr>
                    <a:xfrm>
                      <a:off x="858146" y="4038916"/>
                      <a:ext cx="1463041" cy="274321"/>
                      <a:chOff x="4287146" y="2286316"/>
                      <a:chExt cx="1463041" cy="274321"/>
                    </a:xfrm>
                  </p:grpSpPr>
                  <p:sp>
                    <p:nvSpPr>
                      <p:cNvPr id="110" name="Rectangle 109"/>
                      <p:cNvSpPr/>
                      <p:nvPr/>
                    </p:nvSpPr>
                    <p:spPr bwMode="auto">
                      <a:xfrm>
                        <a:off x="4287146" y="2286316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 bwMode="auto">
                      <a:xfrm>
                        <a:off x="4668146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5049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 bwMode="auto">
                      <a:xfrm>
                        <a:off x="5430147" y="2286317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9" name="Group 437"/>
                <p:cNvGrpSpPr/>
                <p:nvPr/>
              </p:nvGrpSpPr>
              <p:grpSpPr>
                <a:xfrm>
                  <a:off x="1857134" y="5354814"/>
                  <a:ext cx="6361595" cy="1524000"/>
                  <a:chOff x="1940029" y="5354814"/>
                  <a:chExt cx="6361595" cy="1524000"/>
                </a:xfrm>
              </p:grpSpPr>
              <p:grpSp>
                <p:nvGrpSpPr>
                  <p:cNvPr id="50" name="Group 323"/>
                  <p:cNvGrpSpPr/>
                  <p:nvPr/>
                </p:nvGrpSpPr>
                <p:grpSpPr>
                  <a:xfrm rot="14059754">
                    <a:off x="1597129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44" name="Rounded Rectangle 6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51" name="Group 224"/>
                    <p:cNvGrpSpPr/>
                    <p:nvPr/>
                  </p:nvGrpSpPr>
                  <p:grpSpPr>
                    <a:xfrm>
                      <a:off x="1086748" y="5486718"/>
                      <a:ext cx="1463040" cy="274320"/>
                      <a:chOff x="4287148" y="2286318"/>
                      <a:chExt cx="1463040" cy="274320"/>
                    </a:xfrm>
                  </p:grpSpPr>
                  <p:sp>
                    <p:nvSpPr>
                      <p:cNvPr id="74" name="Rectangle 73"/>
                      <p:cNvSpPr/>
                      <p:nvPr/>
                    </p:nvSpPr>
                    <p:spPr bwMode="auto">
                      <a:xfrm>
                        <a:off x="4287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2" name="Group 397"/>
                  <p:cNvGrpSpPr/>
                  <p:nvPr/>
                </p:nvGrpSpPr>
                <p:grpSpPr>
                  <a:xfrm rot="7540246" flipH="1">
                    <a:off x="7120524" y="5697714"/>
                    <a:ext cx="1524000" cy="838200"/>
                    <a:chOff x="1075531" y="5151437"/>
                    <a:chExt cx="1524000" cy="838200"/>
                  </a:xfrm>
                </p:grpSpPr>
                <p:sp>
                  <p:nvSpPr>
                    <p:cNvPr id="10" name="Rounded Rectangle 9"/>
                    <p:cNvSpPr/>
                    <p:nvPr/>
                  </p:nvSpPr>
                  <p:spPr bwMode="auto">
                    <a:xfrm>
                      <a:off x="1075531" y="5151437"/>
                      <a:ext cx="1524000" cy="838200"/>
                    </a:xfrm>
                    <a:prstGeom prst="round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54" name="Group 224"/>
                    <p:cNvGrpSpPr/>
                    <p:nvPr/>
                  </p:nvGrpSpPr>
                  <p:grpSpPr>
                    <a:xfrm>
                      <a:off x="1086747" y="5486718"/>
                      <a:ext cx="1463041" cy="274320"/>
                      <a:chOff x="4287147" y="2286318"/>
                      <a:chExt cx="1463041" cy="274320"/>
                    </a:xfrm>
                  </p:grpSpPr>
                  <p:sp>
                    <p:nvSpPr>
                      <p:cNvPr id="40" name="Rectangle 39"/>
                      <p:cNvSpPr/>
                      <p:nvPr/>
                    </p:nvSpPr>
                    <p:spPr bwMode="auto">
                      <a:xfrm>
                        <a:off x="4287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 bwMode="auto">
                      <a:xfrm>
                        <a:off x="4668147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 bwMode="auto">
                      <a:xfrm>
                        <a:off x="5049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 bwMode="auto">
                      <a:xfrm>
                        <a:off x="5430148" y="2286318"/>
                        <a:ext cx="320040" cy="274320"/>
                      </a:xfrm>
                      <a:prstGeom prst="rect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09" name="Freeform 208"/>
              <p:cNvSpPr/>
              <p:nvPr/>
            </p:nvSpPr>
            <p:spPr bwMode="auto">
              <a:xfrm>
                <a:off x="2143125" y="3114675"/>
                <a:ext cx="1676400" cy="469900"/>
              </a:xfrm>
              <a:custGeom>
                <a:avLst/>
                <a:gdLst>
                  <a:gd name="connsiteX0" fmla="*/ 0 w 1676400"/>
                  <a:gd name="connsiteY0" fmla="*/ 0 h 469900"/>
                  <a:gd name="connsiteX1" fmla="*/ 828675 w 1676400"/>
                  <a:gd name="connsiteY1" fmla="*/ 428625 h 469900"/>
                  <a:gd name="connsiteX2" fmla="*/ 1676400 w 1676400"/>
                  <a:gd name="connsiteY2" fmla="*/ 24765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6400" h="469900">
                    <a:moveTo>
                      <a:pt x="0" y="0"/>
                    </a:moveTo>
                    <a:cubicBezTo>
                      <a:pt x="274637" y="193675"/>
                      <a:pt x="549275" y="387350"/>
                      <a:pt x="828675" y="428625"/>
                    </a:cubicBezTo>
                    <a:cubicBezTo>
                      <a:pt x="1108075" y="469900"/>
                      <a:pt x="1392237" y="358775"/>
                      <a:pt x="1676400" y="247650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636138" y="6218237"/>
              <a:ext cx="3668713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Relative cabling, cables and processors not shown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441794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Machine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025505" y="2923197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3730282" y="3177552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631112" y="2362517"/>
            <a:ext cx="533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3" name="Freeform 222"/>
          <p:cNvSpPr/>
          <p:nvPr/>
        </p:nvSpPr>
        <p:spPr bwMode="auto">
          <a:xfrm>
            <a:off x="3184585" y="3131389"/>
            <a:ext cx="990600" cy="1190445"/>
          </a:xfrm>
          <a:custGeom>
            <a:avLst/>
            <a:gdLst>
              <a:gd name="connsiteX0" fmla="*/ 67573 w 990600"/>
              <a:gd name="connsiteY0" fmla="*/ 0 h 1190445"/>
              <a:gd name="connsiteX1" fmla="*/ 153838 w 990600"/>
              <a:gd name="connsiteY1" fmla="*/ 785003 h 1190445"/>
              <a:gd name="connsiteX2" fmla="*/ 990600 w 990600"/>
              <a:gd name="connsiteY2" fmla="*/ 1190445 h 11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1190445">
                <a:moveTo>
                  <a:pt x="67573" y="0"/>
                </a:moveTo>
                <a:cubicBezTo>
                  <a:pt x="33786" y="293298"/>
                  <a:pt x="0" y="586596"/>
                  <a:pt x="153838" y="785003"/>
                </a:cubicBezTo>
                <a:cubicBezTo>
                  <a:pt x="307676" y="983411"/>
                  <a:pt x="649138" y="1086928"/>
                  <a:pt x="990600" y="1190445"/>
                </a:cubicBezTo>
              </a:path>
            </a:pathLst>
          </a:cu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161190" y="2950263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25" name="TextBox 224"/>
          <p:cNvSpPr txBox="1"/>
          <p:nvPr/>
        </p:nvSpPr>
        <p:spPr>
          <a:xfrm>
            <a:off x="4117286" y="4169463"/>
            <a:ext cx="304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26" name="TextBox 225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001712" y="24844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297112" y="23320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3592512" y="25606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4506912" y="3779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4006" y="51062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8305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7637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460206" y="50752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55406" y="38108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4" name="Group 253"/>
          <p:cNvGrpSpPr/>
          <p:nvPr/>
        </p:nvGrpSpPr>
        <p:grpSpPr>
          <a:xfrm>
            <a:off x="468312" y="2789237"/>
            <a:ext cx="4004365" cy="4626825"/>
            <a:chOff x="468312" y="2789237"/>
            <a:chExt cx="4004365" cy="4626825"/>
          </a:xfrm>
        </p:grpSpPr>
        <p:grpSp>
          <p:nvGrpSpPr>
            <p:cNvPr id="25" name="Group 2"/>
            <p:cNvGrpSpPr>
              <a:grpSpLocks noChangeAspect="1"/>
            </p:cNvGrpSpPr>
            <p:nvPr/>
          </p:nvGrpSpPr>
          <p:grpSpPr>
            <a:xfrm>
              <a:off x="468312" y="2789237"/>
              <a:ext cx="4004365" cy="2819400"/>
              <a:chOff x="1304131" y="1951037"/>
              <a:chExt cx="7467600" cy="5257800"/>
            </a:xfrm>
          </p:grpSpPr>
          <p:grpSp>
            <p:nvGrpSpPr>
              <p:cNvPr id="27" name="Group 434"/>
              <p:cNvGrpSpPr/>
              <p:nvPr/>
            </p:nvGrpSpPr>
            <p:grpSpPr>
              <a:xfrm>
                <a:off x="3285331" y="6370637"/>
                <a:ext cx="3505200" cy="838200"/>
                <a:chOff x="3287712" y="6370637"/>
                <a:chExt cx="3505200" cy="838200"/>
              </a:xfrm>
            </p:grpSpPr>
            <p:grpSp>
              <p:nvGrpSpPr>
                <p:cNvPr id="28" name="Group 432"/>
                <p:cNvGrpSpPr/>
                <p:nvPr/>
              </p:nvGrpSpPr>
              <p:grpSpPr>
                <a:xfrm>
                  <a:off x="5268912" y="6370637"/>
                  <a:ext cx="1524000" cy="838200"/>
                  <a:chOff x="5342731" y="6370637"/>
                  <a:chExt cx="1524000" cy="838200"/>
                </a:xfrm>
              </p:grpSpPr>
              <p:sp>
                <p:nvSpPr>
                  <p:cNvPr id="289" name="Rounded Rectangle 9"/>
                  <p:cNvSpPr/>
                  <p:nvPr/>
                </p:nvSpPr>
                <p:spPr bwMode="auto">
                  <a:xfrm>
                    <a:off x="5342731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9" name="Group 158"/>
                  <p:cNvGrpSpPr/>
                  <p:nvPr/>
                </p:nvGrpSpPr>
                <p:grpSpPr>
                  <a:xfrm flipV="1">
                    <a:off x="5353947" y="652303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319" name="Rectangle 187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12" name="Rectangle 180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05" name="Rectangle 173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98" name="Rectangle 166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30" name="Group 433"/>
                <p:cNvGrpSpPr/>
                <p:nvPr/>
              </p:nvGrpSpPr>
              <p:grpSpPr>
                <a:xfrm>
                  <a:off x="3287712" y="6370637"/>
                  <a:ext cx="1524000" cy="838200"/>
                  <a:chOff x="3211512" y="6370637"/>
                  <a:chExt cx="1524000" cy="838200"/>
                </a:xfrm>
              </p:grpSpPr>
              <p:sp>
                <p:nvSpPr>
                  <p:cNvPr id="255" name="Rounded Rectangle 8"/>
                  <p:cNvSpPr/>
                  <p:nvPr/>
                </p:nvSpPr>
                <p:spPr bwMode="auto">
                  <a:xfrm>
                    <a:off x="3211512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1" name="Group 191"/>
                  <p:cNvGrpSpPr/>
                  <p:nvPr/>
                </p:nvGrpSpPr>
                <p:grpSpPr>
                  <a:xfrm flipV="1">
                    <a:off x="3220347" y="652303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285" name="Rectangle 220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32" name="Group 435"/>
              <p:cNvGrpSpPr/>
              <p:nvPr/>
            </p:nvGrpSpPr>
            <p:grpSpPr>
              <a:xfrm>
                <a:off x="2218531" y="1951037"/>
                <a:ext cx="5638800" cy="1093197"/>
                <a:chOff x="2246236" y="1951037"/>
                <a:chExt cx="5638800" cy="1093197"/>
              </a:xfrm>
            </p:grpSpPr>
            <p:grpSp>
              <p:nvGrpSpPr>
                <p:cNvPr id="34" name="Group 326"/>
                <p:cNvGrpSpPr/>
                <p:nvPr/>
              </p:nvGrpSpPr>
              <p:grpSpPr>
                <a:xfrm>
                  <a:off x="4303636" y="19510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219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5" name="Group 58"/>
                  <p:cNvGrpSpPr/>
                  <p:nvPr/>
                </p:nvGrpSpPr>
                <p:grpSpPr>
                  <a:xfrm>
                    <a:off x="4287147" y="228631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249" name="Rectangle 16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35" name="Rectangle 46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36" name="Group 325"/>
                <p:cNvGrpSpPr/>
                <p:nvPr/>
              </p:nvGrpSpPr>
              <p:grpSpPr>
                <a:xfrm rot="20279603">
                  <a:off x="22462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85" name="Rounded Rectangle 1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7" name="Group 290"/>
                  <p:cNvGrpSpPr/>
                  <p:nvPr/>
                </p:nvGrpSpPr>
                <p:grpSpPr>
                  <a:xfrm>
                    <a:off x="2001147" y="2667316"/>
                    <a:ext cx="1463040" cy="274321"/>
                    <a:chOff x="4287147" y="2286316"/>
                    <a:chExt cx="1463040" cy="274321"/>
                  </a:xfrm>
                </p:grpSpPr>
                <p:sp>
                  <p:nvSpPr>
                    <p:cNvPr id="215" name="Rectangle 214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5049147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38" name="Group 327"/>
                <p:cNvGrpSpPr/>
                <p:nvPr/>
              </p:nvGrpSpPr>
              <p:grpSpPr>
                <a:xfrm rot="1320397" flipH="1">
                  <a:off x="63610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39" name="Group 290"/>
                  <p:cNvGrpSpPr/>
                  <p:nvPr/>
                </p:nvGrpSpPr>
                <p:grpSpPr>
                  <a:xfrm>
                    <a:off x="2001147" y="2667316"/>
                    <a:ext cx="1463040" cy="274321"/>
                    <a:chOff x="4287147" y="2286316"/>
                    <a:chExt cx="1463040" cy="274321"/>
                  </a:xfrm>
                </p:grpSpPr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5049147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41" name="Group 436"/>
              <p:cNvGrpSpPr/>
              <p:nvPr/>
            </p:nvGrpSpPr>
            <p:grpSpPr>
              <a:xfrm>
                <a:off x="1304131" y="3398837"/>
                <a:ext cx="7467600" cy="1524000"/>
                <a:chOff x="1382712" y="3398837"/>
                <a:chExt cx="7467600" cy="1524000"/>
              </a:xfrm>
            </p:grpSpPr>
            <p:grpSp>
              <p:nvGrpSpPr>
                <p:cNvPr id="42" name="Group 324"/>
                <p:cNvGrpSpPr/>
                <p:nvPr/>
              </p:nvGrpSpPr>
              <p:grpSpPr>
                <a:xfrm rot="16200000">
                  <a:off x="1039812" y="3741737"/>
                  <a:ext cx="1524000" cy="838200"/>
                  <a:chOff x="846931" y="3665537"/>
                  <a:chExt cx="1524000" cy="838200"/>
                </a:xfrm>
              </p:grpSpPr>
              <p:sp>
                <p:nvSpPr>
                  <p:cNvPr id="114" name="Rounded Rectangle 7"/>
                  <p:cNvSpPr/>
                  <p:nvPr/>
                </p:nvSpPr>
                <p:spPr bwMode="auto">
                  <a:xfrm>
                    <a:off x="846931" y="36655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43" name="Group 257"/>
                  <p:cNvGrpSpPr/>
                  <p:nvPr/>
                </p:nvGrpSpPr>
                <p:grpSpPr>
                  <a:xfrm>
                    <a:off x="858146" y="4038918"/>
                    <a:ext cx="1463040" cy="274320"/>
                    <a:chOff x="4287146" y="2286318"/>
                    <a:chExt cx="1463040" cy="274320"/>
                  </a:xfrm>
                </p:grpSpPr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4287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 bwMode="auto">
                    <a:xfrm>
                      <a:off x="4668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5049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5430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45" name="Group 362"/>
                <p:cNvGrpSpPr/>
                <p:nvPr/>
              </p:nvGrpSpPr>
              <p:grpSpPr>
                <a:xfrm rot="5400000" flipH="1">
                  <a:off x="7669212" y="3741737"/>
                  <a:ext cx="1524000" cy="838200"/>
                  <a:chOff x="846931" y="3741737"/>
                  <a:chExt cx="1524000" cy="838200"/>
                </a:xfrm>
              </p:grpSpPr>
              <p:sp>
                <p:nvSpPr>
                  <p:cNvPr id="80" name="Rounded Rectangle 79"/>
                  <p:cNvSpPr/>
                  <p:nvPr/>
                </p:nvSpPr>
                <p:spPr bwMode="auto">
                  <a:xfrm>
                    <a:off x="846931" y="37417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46" name="Group 257"/>
                  <p:cNvGrpSpPr/>
                  <p:nvPr/>
                </p:nvGrpSpPr>
                <p:grpSpPr>
                  <a:xfrm>
                    <a:off x="858146" y="4038916"/>
                    <a:ext cx="1463041" cy="274321"/>
                    <a:chOff x="4287146" y="2286316"/>
                    <a:chExt cx="1463041" cy="274321"/>
                  </a:xfrm>
                </p:grpSpPr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4287146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 bwMode="auto">
                    <a:xfrm>
                      <a:off x="4668146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437"/>
              <p:cNvGrpSpPr/>
              <p:nvPr/>
            </p:nvGrpSpPr>
            <p:grpSpPr>
              <a:xfrm>
                <a:off x="1857134" y="5354814"/>
                <a:ext cx="6361595" cy="1524000"/>
                <a:chOff x="1940029" y="5354814"/>
                <a:chExt cx="6361595" cy="1524000"/>
              </a:xfrm>
            </p:grpSpPr>
            <p:grpSp>
              <p:nvGrpSpPr>
                <p:cNvPr id="48" name="Group 323"/>
                <p:cNvGrpSpPr/>
                <p:nvPr/>
              </p:nvGrpSpPr>
              <p:grpSpPr>
                <a:xfrm rot="14059754">
                  <a:off x="1597129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44" name="Rounded Rectangle 6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49" name="Group 224"/>
                  <p:cNvGrpSpPr/>
                  <p:nvPr/>
                </p:nvGrpSpPr>
                <p:grpSpPr>
                  <a:xfrm>
                    <a:off x="1086748" y="5486718"/>
                    <a:ext cx="1463040" cy="274320"/>
                    <a:chOff x="4287148" y="2286318"/>
                    <a:chExt cx="1463040" cy="274320"/>
                  </a:xfrm>
                </p:grpSpPr>
                <p:sp>
                  <p:nvSpPr>
                    <p:cNvPr id="74" name="Rectangle 73"/>
                    <p:cNvSpPr/>
                    <p:nvPr/>
                  </p:nvSpPr>
                  <p:spPr bwMode="auto">
                    <a:xfrm>
                      <a:off x="4287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 bwMode="auto">
                    <a:xfrm>
                      <a:off x="4668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 bwMode="auto">
                    <a:xfrm>
                      <a:off x="5049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 bwMode="auto">
                    <a:xfrm>
                      <a:off x="5430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50" name="Group 397"/>
                <p:cNvGrpSpPr/>
                <p:nvPr/>
              </p:nvGrpSpPr>
              <p:grpSpPr>
                <a:xfrm rot="7540246" flipH="1">
                  <a:off x="7120524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51" name="Group 224"/>
                  <p:cNvGrpSpPr/>
                  <p:nvPr/>
                </p:nvGrpSpPr>
                <p:grpSpPr>
                  <a:xfrm>
                    <a:off x="1086747" y="5486718"/>
                    <a:ext cx="1463041" cy="274320"/>
                    <a:chOff x="4287147" y="2286318"/>
                    <a:chExt cx="1463041" cy="274320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 bwMode="auto">
                    <a:xfrm>
                      <a:off x="4287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4668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 bwMode="auto">
                    <a:xfrm>
                      <a:off x="5049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5430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10" name="TextBox 209"/>
            <p:cNvSpPr txBox="1"/>
            <p:nvPr/>
          </p:nvSpPr>
          <p:spPr>
            <a:xfrm>
              <a:off x="636138" y="6218237"/>
              <a:ext cx="3668713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Relative cabling, cables and processors not shown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441794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Machine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5421312" y="1874837"/>
            <a:ext cx="404971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Global edges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5009832" y="2255837"/>
            <a:ext cx="4907280" cy="5160225"/>
            <a:chOff x="5009832" y="2255837"/>
            <a:chExt cx="4907280" cy="5160225"/>
          </a:xfrm>
        </p:grpSpPr>
        <p:grpSp>
          <p:nvGrpSpPr>
            <p:cNvPr id="251" name="Group 250"/>
            <p:cNvGrpSpPr/>
            <p:nvPr/>
          </p:nvGrpSpPr>
          <p:grpSpPr>
            <a:xfrm>
              <a:off x="5009832" y="2255837"/>
              <a:ext cx="4907280" cy="3886200"/>
              <a:chOff x="5009832" y="2255837"/>
              <a:chExt cx="4907280" cy="3886200"/>
            </a:xfrm>
          </p:grpSpPr>
          <p:grpSp>
            <p:nvGrpSpPr>
              <p:cNvPr id="3" name="Group 327"/>
              <p:cNvGrpSpPr>
                <a:grpSpLocks noChangeAspect="1"/>
              </p:cNvGrpSpPr>
              <p:nvPr/>
            </p:nvGrpSpPr>
            <p:grpSpPr>
              <a:xfrm>
                <a:off x="5028857" y="2255837"/>
                <a:ext cx="4814962" cy="3886200"/>
                <a:chOff x="742632" y="4656137"/>
                <a:chExt cx="3238298" cy="2613660"/>
              </a:xfrm>
            </p:grpSpPr>
            <p:grpSp>
              <p:nvGrpSpPr>
                <p:cNvPr id="4" name="Group 132"/>
                <p:cNvGrpSpPr/>
                <p:nvPr/>
              </p:nvGrpSpPr>
              <p:grpSpPr>
                <a:xfrm>
                  <a:off x="742632" y="4656137"/>
                  <a:ext cx="3230880" cy="2613660"/>
                  <a:chOff x="719772" y="4656137"/>
                  <a:chExt cx="3230880" cy="2613660"/>
                </a:xfrm>
              </p:grpSpPr>
              <p:grpSp>
                <p:nvGrpSpPr>
                  <p:cNvPr id="5" name="Group 123"/>
                  <p:cNvGrpSpPr/>
                  <p:nvPr/>
                </p:nvGrpSpPr>
                <p:grpSpPr>
                  <a:xfrm>
                    <a:off x="719772" y="46561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49" name="Rectangle 114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50" name="Rectangle 115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51" name="Rectangle 116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6" name="Group 124"/>
                  <p:cNvGrpSpPr/>
                  <p:nvPr/>
                </p:nvGrpSpPr>
                <p:grpSpPr>
                  <a:xfrm>
                    <a:off x="719772" y="64468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46" name="Rectangle 445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47" name="Rectangle 446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448" name="Rectangle 447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7" name="Group 128"/>
                  <p:cNvGrpSpPr/>
                  <p:nvPr/>
                </p:nvGrpSpPr>
                <p:grpSpPr>
                  <a:xfrm>
                    <a:off x="719772" y="555148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43" name="Rectangle 442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44" name="Rectangle 443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45" name="Rectangle 444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</a:t>
                      </a:r>
                    </a:p>
                  </p:txBody>
                </p:sp>
              </p:grpSp>
            </p:grpSp>
            <p:grpSp>
              <p:nvGrpSpPr>
                <p:cNvPr id="8" name="Group 4"/>
                <p:cNvGrpSpPr>
                  <a:grpSpLocks noChangeAspect="1"/>
                </p:cNvGrpSpPr>
                <p:nvPr/>
              </p:nvGrpSpPr>
              <p:grpSpPr>
                <a:xfrm>
                  <a:off x="773112" y="4694237"/>
                  <a:ext cx="3207818" cy="2552700"/>
                  <a:chOff x="2332830" y="2255837"/>
                  <a:chExt cx="5410201" cy="4305300"/>
                </a:xfrm>
              </p:grpSpPr>
              <p:grpSp>
                <p:nvGrpSpPr>
                  <p:cNvPr id="9" name="Group 81"/>
                  <p:cNvGrpSpPr/>
                  <p:nvPr/>
                </p:nvGrpSpPr>
                <p:grpSpPr>
                  <a:xfrm>
                    <a:off x="2332830" y="2255837"/>
                    <a:ext cx="5410201" cy="4305300"/>
                    <a:chOff x="2373311" y="2370137"/>
                    <a:chExt cx="5410201" cy="4305300"/>
                  </a:xfrm>
                </p:grpSpPr>
                <p:grpSp>
                  <p:nvGrpSpPr>
                    <p:cNvPr id="11" name="Group 20"/>
                    <p:cNvGrpSpPr/>
                    <p:nvPr/>
                  </p:nvGrpSpPr>
                  <p:grpSpPr>
                    <a:xfrm>
                      <a:off x="2373311" y="2370137"/>
                      <a:ext cx="5410201" cy="457200"/>
                      <a:chOff x="2373311" y="2370137"/>
                      <a:chExt cx="5410201" cy="457200"/>
                    </a:xfrm>
                  </p:grpSpPr>
                  <p:sp>
                    <p:nvSpPr>
                      <p:cNvPr id="429" name="Oval 2"/>
                      <p:cNvSpPr/>
                      <p:nvPr/>
                    </p:nvSpPr>
                    <p:spPr bwMode="auto">
                      <a:xfrm>
                        <a:off x="2373311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30" name="Oval 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31" name="Oval 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32" name="Oval 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33" name="Oval 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34" name="Oval 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435" name="Straight Connector 10"/>
                      <p:cNvCxnSpPr/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Straight Connector 13"/>
                      <p:cNvCxnSpPr/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Straight Connector 15"/>
                      <p:cNvCxnSpPr/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8" name="Straight Connector 17"/>
                      <p:cNvCxnSpPr/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9" name="Straight Connector 19"/>
                      <p:cNvCxnSpPr/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" name="Group 21"/>
                    <p:cNvGrpSpPr/>
                    <p:nvPr/>
                  </p:nvGrpSpPr>
                  <p:grpSpPr>
                    <a:xfrm>
                      <a:off x="2373312" y="621823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418" name="Oval 417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19" name="Oval 418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20" name="Oval 419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21" name="Oval 420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22" name="Oval 421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23" name="Oval 422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424" name="Straight Connector 423"/>
                      <p:cNvCxnSpPr>
                        <a:stCxn id="418" idx="6"/>
                        <a:endCxn id="419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5" name="Straight Connector 424"/>
                      <p:cNvCxnSpPr>
                        <a:stCxn id="419" idx="6"/>
                        <a:endCxn id="423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6" name="Straight Connector 425"/>
                      <p:cNvCxnSpPr>
                        <a:stCxn id="423" idx="6"/>
                        <a:endCxn id="422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7" name="Straight Connector 426"/>
                      <p:cNvCxnSpPr>
                        <a:stCxn id="422" idx="6"/>
                        <a:endCxn id="421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8" name="Straight Connector 427"/>
                      <p:cNvCxnSpPr>
                        <a:stCxn id="421" idx="6"/>
                        <a:endCxn id="420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" name="Group 33"/>
                    <p:cNvGrpSpPr/>
                    <p:nvPr/>
                  </p:nvGrpSpPr>
                  <p:grpSpPr>
                    <a:xfrm>
                      <a:off x="2373312" y="313975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407" name="Oval 406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08" name="Oval 407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09" name="Oval 408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10" name="Oval 409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11" name="Oval 410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12" name="Oval 3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413" name="Straight Connector 40"/>
                      <p:cNvCxnSpPr>
                        <a:stCxn id="407" idx="6"/>
                        <a:endCxn id="408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4" name="Straight Connector 41"/>
                      <p:cNvCxnSpPr>
                        <a:stCxn id="408" idx="6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5" name="Straight Connector 42"/>
                      <p:cNvCxnSpPr>
                        <a:endCxn id="411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6" name="Straight Connector 43"/>
                      <p:cNvCxnSpPr>
                        <a:stCxn id="411" idx="6"/>
                        <a:endCxn id="410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7" name="Straight Connector 44"/>
                      <p:cNvCxnSpPr>
                        <a:stCxn id="410" idx="6"/>
                        <a:endCxn id="409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" name="Group 370"/>
                    <p:cNvGrpSpPr/>
                    <p:nvPr/>
                  </p:nvGrpSpPr>
                  <p:grpSpPr>
                    <a:xfrm>
                      <a:off x="2373312" y="390937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396" name="Oval 395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01" name="Oval 400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402" name="Straight Connector 401"/>
                      <p:cNvCxnSpPr>
                        <a:stCxn id="396" idx="6"/>
                        <a:endCxn id="397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>
                        <a:stCxn id="397" idx="6"/>
                        <a:endCxn id="401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4" name="Straight Connector 403"/>
                      <p:cNvCxnSpPr>
                        <a:stCxn id="401" idx="6"/>
                        <a:endCxn id="400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>
                        <a:stCxn id="400" idx="6"/>
                        <a:endCxn id="399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6" name="Straight Connector 405"/>
                      <p:cNvCxnSpPr>
                        <a:stCxn id="399" idx="6"/>
                        <a:endCxn id="398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5" name="Group 57"/>
                    <p:cNvGrpSpPr/>
                    <p:nvPr/>
                  </p:nvGrpSpPr>
                  <p:grpSpPr>
                    <a:xfrm>
                      <a:off x="2373312" y="467899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385" name="Oval 384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86" name="Oval 385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87" name="Oval 386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88" name="Oval 387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89" name="Oval 388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90" name="Oval 38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391" name="Straight Connector 390"/>
                      <p:cNvCxnSpPr>
                        <a:stCxn id="385" idx="6"/>
                        <a:endCxn id="386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2" name="Straight Connector 391"/>
                      <p:cNvCxnSpPr>
                        <a:stCxn id="386" idx="6"/>
                        <a:endCxn id="390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3" name="Straight Connector 392"/>
                      <p:cNvCxnSpPr>
                        <a:stCxn id="390" idx="6"/>
                        <a:endCxn id="389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4" name="Straight Connector 393"/>
                      <p:cNvCxnSpPr>
                        <a:stCxn id="389" idx="6"/>
                        <a:endCxn id="388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5" name="Straight Connector 394"/>
                      <p:cNvCxnSpPr>
                        <a:stCxn id="388" idx="6"/>
                        <a:endCxn id="387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" name="Group 69"/>
                    <p:cNvGrpSpPr/>
                    <p:nvPr/>
                  </p:nvGrpSpPr>
                  <p:grpSpPr>
                    <a:xfrm>
                      <a:off x="2373312" y="544861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374" name="Oval 373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5" name="Oval 37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6" name="Oval 37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7" name="Oval 37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8" name="Oval 37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9" name="Oval 37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380" name="Straight Connector 379"/>
                      <p:cNvCxnSpPr>
                        <a:stCxn id="374" idx="6"/>
                        <a:endCxn id="375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Straight Connector 380"/>
                      <p:cNvCxnSpPr>
                        <a:stCxn id="375" idx="6"/>
                        <a:endCxn id="379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Straight Connector 381"/>
                      <p:cNvCxnSpPr>
                        <a:stCxn id="379" idx="6"/>
                        <a:endCxn id="378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3" name="Straight Connector 382"/>
                      <p:cNvCxnSpPr>
                        <a:stCxn id="378" idx="6"/>
                        <a:endCxn id="377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4" name="Straight Connector 383"/>
                      <p:cNvCxnSpPr>
                        <a:stCxn id="377" idx="6"/>
                        <a:endCxn id="376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" name="Group 123"/>
                  <p:cNvGrpSpPr/>
                  <p:nvPr/>
                </p:nvGrpSpPr>
                <p:grpSpPr>
                  <a:xfrm>
                    <a:off x="2555399" y="2713037"/>
                    <a:ext cx="4954588" cy="3396045"/>
                    <a:chOff x="2555399" y="2713037"/>
                    <a:chExt cx="4954588" cy="3396045"/>
                  </a:xfrm>
                </p:grpSpPr>
                <p:grpSp>
                  <p:nvGrpSpPr>
                    <p:cNvPr id="18" name="Group 94"/>
                    <p:cNvGrpSpPr/>
                    <p:nvPr/>
                  </p:nvGrpSpPr>
                  <p:grpSpPr>
                    <a:xfrm>
                      <a:off x="2555399" y="2713037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362" name="Straight Connector 361"/>
                      <p:cNvCxnSpPr>
                        <a:endCxn id="407" idx="0"/>
                      </p:cNvCxnSpPr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3" name="Straight Connector 362"/>
                      <p:cNvCxnSpPr>
                        <a:endCxn id="408" idx="0"/>
                      </p:cNvCxnSpPr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4" name="Straight Connector 363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" name="Straight Connector 364"/>
                      <p:cNvCxnSpPr>
                        <a:endCxn id="411" idx="0"/>
                      </p:cNvCxnSpPr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" name="Straight Connector 365"/>
                      <p:cNvCxnSpPr>
                        <a:endCxn id="410" idx="0"/>
                      </p:cNvCxnSpPr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7" name="Straight Connector 366"/>
                      <p:cNvCxnSpPr>
                        <a:endCxn id="409" idx="0"/>
                      </p:cNvCxnSpPr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95"/>
                    <p:cNvGrpSpPr/>
                    <p:nvPr/>
                  </p:nvGrpSpPr>
                  <p:grpSpPr>
                    <a:xfrm>
                      <a:off x="2555399" y="3474839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356" name="Straight Connector 355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7" name="Straight Connector 356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8" name="Straight Connector 357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9" name="Straight Connector 358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0" name="Straight Connector 359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1" name="Straight Connector 360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Group 102"/>
                    <p:cNvGrpSpPr/>
                    <p:nvPr/>
                  </p:nvGrpSpPr>
                  <p:grpSpPr>
                    <a:xfrm>
                      <a:off x="2555399" y="4248516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350" name="Straight Connector 349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1" name="Straight Connector 350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2" name="Straight Connector 351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3" name="Straight Connector 352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4" name="Straight Connector 353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5" name="Straight Connector 354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" name="Group 109"/>
                    <p:cNvGrpSpPr/>
                    <p:nvPr/>
                  </p:nvGrpSpPr>
                  <p:grpSpPr>
                    <a:xfrm>
                      <a:off x="2555399" y="5022193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344" name="Straight Connector 343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5" name="Straight Connector 344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6" name="Straight Connector 345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7" name="Straight Connector 346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8" name="Straight Connector 347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9" name="Straight Connector 348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" name="Group 116"/>
                    <p:cNvGrpSpPr/>
                    <p:nvPr/>
                  </p:nvGrpSpPr>
                  <p:grpSpPr>
                    <a:xfrm>
                      <a:off x="2555399" y="5796662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338" name="Straight Connector 337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9" name="Straight Connector 338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Connector 339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1" name="Straight Connector 340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2" name="Straight Connector 341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" name="Straight Connector 342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205" name="TextBox 204"/>
              <p:cNvSpPr txBox="1"/>
              <p:nvPr/>
            </p:nvSpPr>
            <p:spPr>
              <a:xfrm>
                <a:off x="587851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676243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500983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50098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58785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763111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67624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6311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860647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938371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849979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93837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5009832" y="37041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5878512" y="37188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50098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58785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676243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76311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67624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7631112" y="43899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849979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93837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849979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93837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009832" y="50599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5878512" y="50605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50098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58785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676243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6747192" y="57463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763111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6311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849979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936847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849979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93532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253" name="TextBox 252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452" name="TextBox 451"/>
          <p:cNvSpPr txBox="1"/>
          <p:nvPr/>
        </p:nvSpPr>
        <p:spPr>
          <a:xfrm>
            <a:off x="1001712" y="24844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53" name="TextBox 452"/>
          <p:cNvSpPr txBox="1"/>
          <p:nvPr/>
        </p:nvSpPr>
        <p:spPr>
          <a:xfrm>
            <a:off x="2297112" y="23320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3592512" y="25606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4506912" y="3779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4194006" y="51062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8305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763712" y="56848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460206" y="507523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55406" y="3810869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53"/>
          <p:cNvGrpSpPr/>
          <p:nvPr/>
        </p:nvGrpSpPr>
        <p:grpSpPr>
          <a:xfrm>
            <a:off x="468312" y="2789237"/>
            <a:ext cx="4004365" cy="4626825"/>
            <a:chOff x="468312" y="2789237"/>
            <a:chExt cx="4004365" cy="4626825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>
            <a:xfrm>
              <a:off x="468312" y="2789237"/>
              <a:ext cx="4004365" cy="2819400"/>
              <a:chOff x="1304131" y="1951037"/>
              <a:chExt cx="7467600" cy="5257800"/>
            </a:xfrm>
          </p:grpSpPr>
          <p:grpSp>
            <p:nvGrpSpPr>
              <p:cNvPr id="5" name="Group 434"/>
              <p:cNvGrpSpPr/>
              <p:nvPr/>
            </p:nvGrpSpPr>
            <p:grpSpPr>
              <a:xfrm>
                <a:off x="3285331" y="6370637"/>
                <a:ext cx="3505200" cy="838200"/>
                <a:chOff x="3287712" y="6370637"/>
                <a:chExt cx="3505200" cy="838200"/>
              </a:xfrm>
            </p:grpSpPr>
            <p:grpSp>
              <p:nvGrpSpPr>
                <p:cNvPr id="6" name="Group 432"/>
                <p:cNvGrpSpPr/>
                <p:nvPr/>
              </p:nvGrpSpPr>
              <p:grpSpPr>
                <a:xfrm>
                  <a:off x="5268912" y="6370637"/>
                  <a:ext cx="1524000" cy="838200"/>
                  <a:chOff x="5342731" y="6370637"/>
                  <a:chExt cx="1524000" cy="838200"/>
                </a:xfrm>
              </p:grpSpPr>
              <p:sp>
                <p:nvSpPr>
                  <p:cNvPr id="289" name="Rounded Rectangle 9"/>
                  <p:cNvSpPr/>
                  <p:nvPr/>
                </p:nvSpPr>
                <p:spPr bwMode="auto">
                  <a:xfrm>
                    <a:off x="5342731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7" name="Group 158"/>
                  <p:cNvGrpSpPr/>
                  <p:nvPr/>
                </p:nvGrpSpPr>
                <p:grpSpPr>
                  <a:xfrm flipV="1">
                    <a:off x="5353947" y="652303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319" name="Rectangle 187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12" name="Rectangle 180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05" name="Rectangle 173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98" name="Rectangle 166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8" name="Group 433"/>
                <p:cNvGrpSpPr/>
                <p:nvPr/>
              </p:nvGrpSpPr>
              <p:grpSpPr>
                <a:xfrm>
                  <a:off x="3287712" y="6370637"/>
                  <a:ext cx="1524000" cy="838200"/>
                  <a:chOff x="3211512" y="6370637"/>
                  <a:chExt cx="1524000" cy="838200"/>
                </a:xfrm>
              </p:grpSpPr>
              <p:sp>
                <p:nvSpPr>
                  <p:cNvPr id="255" name="Rounded Rectangle 8"/>
                  <p:cNvSpPr/>
                  <p:nvPr/>
                </p:nvSpPr>
                <p:spPr bwMode="auto">
                  <a:xfrm>
                    <a:off x="3211512" y="63706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9" name="Group 191"/>
                  <p:cNvGrpSpPr/>
                  <p:nvPr/>
                </p:nvGrpSpPr>
                <p:grpSpPr>
                  <a:xfrm flipV="1">
                    <a:off x="3220347" y="652303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285" name="Rectangle 220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roup 435"/>
              <p:cNvGrpSpPr/>
              <p:nvPr/>
            </p:nvGrpSpPr>
            <p:grpSpPr>
              <a:xfrm>
                <a:off x="2218531" y="1951037"/>
                <a:ext cx="5638800" cy="1093197"/>
                <a:chOff x="2246236" y="1951037"/>
                <a:chExt cx="5638800" cy="1093197"/>
              </a:xfrm>
            </p:grpSpPr>
            <p:grpSp>
              <p:nvGrpSpPr>
                <p:cNvPr id="12" name="Group 326"/>
                <p:cNvGrpSpPr/>
                <p:nvPr/>
              </p:nvGrpSpPr>
              <p:grpSpPr>
                <a:xfrm>
                  <a:off x="4303636" y="1951037"/>
                  <a:ext cx="1524000" cy="838200"/>
                  <a:chOff x="4275931" y="1951037"/>
                  <a:chExt cx="1524000" cy="838200"/>
                </a:xfrm>
              </p:grpSpPr>
              <p:sp>
                <p:nvSpPr>
                  <p:cNvPr id="219" name="Rounded Rectangle 2"/>
                  <p:cNvSpPr/>
                  <p:nvPr/>
                </p:nvSpPr>
                <p:spPr bwMode="auto">
                  <a:xfrm>
                    <a:off x="4275931" y="1951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3" name="Group 58"/>
                  <p:cNvGrpSpPr/>
                  <p:nvPr/>
                </p:nvGrpSpPr>
                <p:grpSpPr>
                  <a:xfrm>
                    <a:off x="4287147" y="2286317"/>
                    <a:ext cx="1463040" cy="274320"/>
                    <a:chOff x="4287147" y="2286317"/>
                    <a:chExt cx="1463040" cy="274320"/>
                  </a:xfrm>
                </p:grpSpPr>
                <p:sp>
                  <p:nvSpPr>
                    <p:cNvPr id="249" name="Rectangle 16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35" name="Rectangle 46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14" name="Group 325"/>
                <p:cNvGrpSpPr/>
                <p:nvPr/>
              </p:nvGrpSpPr>
              <p:grpSpPr>
                <a:xfrm rot="20279603">
                  <a:off x="22462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85" name="Rounded Rectangle 1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5" name="Group 290"/>
                  <p:cNvGrpSpPr/>
                  <p:nvPr/>
                </p:nvGrpSpPr>
                <p:grpSpPr>
                  <a:xfrm>
                    <a:off x="2001147" y="2667316"/>
                    <a:ext cx="1463040" cy="274321"/>
                    <a:chOff x="4287147" y="2286316"/>
                    <a:chExt cx="1463040" cy="274321"/>
                  </a:xfrm>
                </p:grpSpPr>
                <p:sp>
                  <p:nvSpPr>
                    <p:cNvPr id="215" name="Rectangle 214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5049147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16" name="Group 327"/>
                <p:cNvGrpSpPr/>
                <p:nvPr/>
              </p:nvGrpSpPr>
              <p:grpSpPr>
                <a:xfrm rot="1320397" flipH="1">
                  <a:off x="6361036" y="2206034"/>
                  <a:ext cx="1524000" cy="838200"/>
                  <a:chOff x="1989931" y="2332037"/>
                  <a:chExt cx="1524000" cy="838200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auto">
                  <a:xfrm>
                    <a:off x="1989931" y="23320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17" name="Group 290"/>
                  <p:cNvGrpSpPr/>
                  <p:nvPr/>
                </p:nvGrpSpPr>
                <p:grpSpPr>
                  <a:xfrm>
                    <a:off x="2001147" y="2667316"/>
                    <a:ext cx="1463040" cy="274321"/>
                    <a:chOff x="4287147" y="2286316"/>
                    <a:chExt cx="1463040" cy="274321"/>
                  </a:xfrm>
                </p:grpSpPr>
                <p:sp>
                  <p:nvSpPr>
                    <p:cNvPr id="181" name="Rectangle 180"/>
                    <p:cNvSpPr/>
                    <p:nvPr/>
                  </p:nvSpPr>
                  <p:spPr bwMode="auto">
                    <a:xfrm>
                      <a:off x="4287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74" name="Rectangle 173"/>
                    <p:cNvSpPr/>
                    <p:nvPr/>
                  </p:nvSpPr>
                  <p:spPr bwMode="auto">
                    <a:xfrm>
                      <a:off x="4668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5049147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18" name="Group 436"/>
              <p:cNvGrpSpPr/>
              <p:nvPr/>
            </p:nvGrpSpPr>
            <p:grpSpPr>
              <a:xfrm>
                <a:off x="1304131" y="3398837"/>
                <a:ext cx="7467600" cy="1524000"/>
                <a:chOff x="1382712" y="3398837"/>
                <a:chExt cx="7467600" cy="1524000"/>
              </a:xfrm>
            </p:grpSpPr>
            <p:grpSp>
              <p:nvGrpSpPr>
                <p:cNvPr id="20" name="Group 324"/>
                <p:cNvGrpSpPr/>
                <p:nvPr/>
              </p:nvGrpSpPr>
              <p:grpSpPr>
                <a:xfrm rot="16200000">
                  <a:off x="1039812" y="3741737"/>
                  <a:ext cx="1524000" cy="838200"/>
                  <a:chOff x="846931" y="3665537"/>
                  <a:chExt cx="1524000" cy="838200"/>
                </a:xfrm>
              </p:grpSpPr>
              <p:sp>
                <p:nvSpPr>
                  <p:cNvPr id="114" name="Rounded Rectangle 7"/>
                  <p:cNvSpPr/>
                  <p:nvPr/>
                </p:nvSpPr>
                <p:spPr bwMode="auto">
                  <a:xfrm>
                    <a:off x="846931" y="36655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1" name="Group 257"/>
                  <p:cNvGrpSpPr/>
                  <p:nvPr/>
                </p:nvGrpSpPr>
                <p:grpSpPr>
                  <a:xfrm>
                    <a:off x="858146" y="4038918"/>
                    <a:ext cx="1463040" cy="274320"/>
                    <a:chOff x="4287146" y="2286318"/>
                    <a:chExt cx="1463040" cy="274320"/>
                  </a:xfrm>
                </p:grpSpPr>
                <p:sp>
                  <p:nvSpPr>
                    <p:cNvPr id="144" name="Rectangle 143"/>
                    <p:cNvSpPr/>
                    <p:nvPr/>
                  </p:nvSpPr>
                  <p:spPr bwMode="auto">
                    <a:xfrm>
                      <a:off x="4287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 bwMode="auto">
                    <a:xfrm>
                      <a:off x="4668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5049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5430146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22" name="Group 362"/>
                <p:cNvGrpSpPr/>
                <p:nvPr/>
              </p:nvGrpSpPr>
              <p:grpSpPr>
                <a:xfrm rot="5400000" flipH="1">
                  <a:off x="7669212" y="3741737"/>
                  <a:ext cx="1524000" cy="838200"/>
                  <a:chOff x="846931" y="3741737"/>
                  <a:chExt cx="1524000" cy="838200"/>
                </a:xfrm>
              </p:grpSpPr>
              <p:sp>
                <p:nvSpPr>
                  <p:cNvPr id="80" name="Rounded Rectangle 79"/>
                  <p:cNvSpPr/>
                  <p:nvPr/>
                </p:nvSpPr>
                <p:spPr bwMode="auto">
                  <a:xfrm>
                    <a:off x="846931" y="37417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3" name="Group 257"/>
                  <p:cNvGrpSpPr/>
                  <p:nvPr/>
                </p:nvGrpSpPr>
                <p:grpSpPr>
                  <a:xfrm>
                    <a:off x="858146" y="4038916"/>
                    <a:ext cx="1463041" cy="274321"/>
                    <a:chOff x="4287146" y="2286316"/>
                    <a:chExt cx="1463041" cy="274321"/>
                  </a:xfrm>
                </p:grpSpPr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4287146" y="2286316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 bwMode="auto">
                    <a:xfrm>
                      <a:off x="4668146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 bwMode="auto">
                    <a:xfrm>
                      <a:off x="5049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 bwMode="auto">
                    <a:xfrm>
                      <a:off x="5430147" y="22863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  <p:grpSp>
            <p:nvGrpSpPr>
              <p:cNvPr id="24" name="Group 437"/>
              <p:cNvGrpSpPr/>
              <p:nvPr/>
            </p:nvGrpSpPr>
            <p:grpSpPr>
              <a:xfrm>
                <a:off x="1857134" y="5354814"/>
                <a:ext cx="6361595" cy="1524000"/>
                <a:chOff x="1940029" y="5354814"/>
                <a:chExt cx="6361595" cy="1524000"/>
              </a:xfrm>
            </p:grpSpPr>
            <p:grpSp>
              <p:nvGrpSpPr>
                <p:cNvPr id="25" name="Group 323"/>
                <p:cNvGrpSpPr/>
                <p:nvPr/>
              </p:nvGrpSpPr>
              <p:grpSpPr>
                <a:xfrm rot="14059754">
                  <a:off x="1597129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44" name="Rounded Rectangle 6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7" name="Group 224"/>
                  <p:cNvGrpSpPr/>
                  <p:nvPr/>
                </p:nvGrpSpPr>
                <p:grpSpPr>
                  <a:xfrm>
                    <a:off x="1086748" y="5486718"/>
                    <a:ext cx="1463040" cy="274320"/>
                    <a:chOff x="4287148" y="2286318"/>
                    <a:chExt cx="1463040" cy="274320"/>
                  </a:xfrm>
                </p:grpSpPr>
                <p:sp>
                  <p:nvSpPr>
                    <p:cNvPr id="74" name="Rectangle 73"/>
                    <p:cNvSpPr/>
                    <p:nvPr/>
                  </p:nvSpPr>
                  <p:spPr bwMode="auto">
                    <a:xfrm>
                      <a:off x="4287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 bwMode="auto">
                    <a:xfrm>
                      <a:off x="4668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60" name="Rectangle 59"/>
                    <p:cNvSpPr/>
                    <p:nvPr/>
                  </p:nvSpPr>
                  <p:spPr bwMode="auto">
                    <a:xfrm>
                      <a:off x="5049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 bwMode="auto">
                    <a:xfrm>
                      <a:off x="5430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  <p:grpSp>
              <p:nvGrpSpPr>
                <p:cNvPr id="28" name="Group 397"/>
                <p:cNvGrpSpPr/>
                <p:nvPr/>
              </p:nvGrpSpPr>
              <p:grpSpPr>
                <a:xfrm rot="7540246" flipH="1">
                  <a:off x="7120524" y="5697714"/>
                  <a:ext cx="1524000" cy="838200"/>
                  <a:chOff x="1075531" y="5151437"/>
                  <a:chExt cx="1524000" cy="838200"/>
                </a:xfrm>
              </p:grpSpPr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1075531" y="5151437"/>
                    <a:ext cx="1524000" cy="8382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grpSp>
                <p:nvGrpSpPr>
                  <p:cNvPr id="29" name="Group 224"/>
                  <p:cNvGrpSpPr/>
                  <p:nvPr/>
                </p:nvGrpSpPr>
                <p:grpSpPr>
                  <a:xfrm>
                    <a:off x="1086747" y="5486718"/>
                    <a:ext cx="1463041" cy="274320"/>
                    <a:chOff x="4287147" y="2286318"/>
                    <a:chExt cx="1463041" cy="274320"/>
                  </a:xfrm>
                </p:grpSpPr>
                <p:sp>
                  <p:nvSpPr>
                    <p:cNvPr id="40" name="Rectangle 39"/>
                    <p:cNvSpPr/>
                    <p:nvPr/>
                  </p:nvSpPr>
                  <p:spPr bwMode="auto">
                    <a:xfrm>
                      <a:off x="4287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4668147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26" name="Rectangle 25"/>
                    <p:cNvSpPr/>
                    <p:nvPr/>
                  </p:nvSpPr>
                  <p:spPr bwMode="auto">
                    <a:xfrm>
                      <a:off x="5049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5430148" y="2286318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10" name="TextBox 209"/>
            <p:cNvSpPr txBox="1"/>
            <p:nvPr/>
          </p:nvSpPr>
          <p:spPr>
            <a:xfrm>
              <a:off x="636138" y="6218237"/>
              <a:ext cx="3668713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Relative cabling, cables and processors not shown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441794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Machine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5421312" y="1874837"/>
            <a:ext cx="4049713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Global edges 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Local edges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597" name="Group 596"/>
          <p:cNvGrpSpPr/>
          <p:nvPr/>
        </p:nvGrpSpPr>
        <p:grpSpPr>
          <a:xfrm>
            <a:off x="5009832" y="2255837"/>
            <a:ext cx="4907280" cy="5160225"/>
            <a:chOff x="5009832" y="2255837"/>
            <a:chExt cx="4907280" cy="5160225"/>
          </a:xfrm>
        </p:grpSpPr>
        <p:grpSp>
          <p:nvGrpSpPr>
            <p:cNvPr id="598" name="Group 250"/>
            <p:cNvGrpSpPr/>
            <p:nvPr/>
          </p:nvGrpSpPr>
          <p:grpSpPr>
            <a:xfrm>
              <a:off x="5009832" y="2255837"/>
              <a:ext cx="4907280" cy="3886200"/>
              <a:chOff x="5009832" y="2255837"/>
              <a:chExt cx="4907280" cy="3886200"/>
            </a:xfrm>
          </p:grpSpPr>
          <p:grpSp>
            <p:nvGrpSpPr>
              <p:cNvPr id="600" name="Group 327"/>
              <p:cNvGrpSpPr>
                <a:grpSpLocks noChangeAspect="1"/>
              </p:cNvGrpSpPr>
              <p:nvPr/>
            </p:nvGrpSpPr>
            <p:grpSpPr>
              <a:xfrm>
                <a:off x="5028857" y="2255837"/>
                <a:ext cx="4814962" cy="3886200"/>
                <a:chOff x="742632" y="4656137"/>
                <a:chExt cx="3238298" cy="2613660"/>
              </a:xfrm>
            </p:grpSpPr>
            <p:grpSp>
              <p:nvGrpSpPr>
                <p:cNvPr id="637" name="Group 132"/>
                <p:cNvGrpSpPr/>
                <p:nvPr/>
              </p:nvGrpSpPr>
              <p:grpSpPr>
                <a:xfrm>
                  <a:off x="742632" y="4656137"/>
                  <a:ext cx="3230880" cy="2613660"/>
                  <a:chOff x="719772" y="4656137"/>
                  <a:chExt cx="3230880" cy="2613660"/>
                </a:xfrm>
              </p:grpSpPr>
              <p:grpSp>
                <p:nvGrpSpPr>
                  <p:cNvPr id="748" name="Group 123"/>
                  <p:cNvGrpSpPr/>
                  <p:nvPr/>
                </p:nvGrpSpPr>
                <p:grpSpPr>
                  <a:xfrm>
                    <a:off x="719772" y="46561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757" name="Rectangle 114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758" name="Rectangle 115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759" name="Rectangle 116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749" name="Group 124"/>
                  <p:cNvGrpSpPr/>
                  <p:nvPr/>
                </p:nvGrpSpPr>
                <p:grpSpPr>
                  <a:xfrm>
                    <a:off x="719772" y="64468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754" name="Rectangle 753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755" name="Rectangle 754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756" name="Rectangle 755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750" name="Group 128"/>
                  <p:cNvGrpSpPr/>
                  <p:nvPr/>
                </p:nvGrpSpPr>
                <p:grpSpPr>
                  <a:xfrm>
                    <a:off x="719772" y="555148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751" name="Rectangle 750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752" name="Rectangle 751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753" name="Rectangle 752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</a:t>
                      </a:r>
                    </a:p>
                  </p:txBody>
                </p:sp>
              </p:grpSp>
            </p:grpSp>
            <p:grpSp>
              <p:nvGrpSpPr>
                <p:cNvPr id="638" name="Group 4"/>
                <p:cNvGrpSpPr>
                  <a:grpSpLocks noChangeAspect="1"/>
                </p:cNvGrpSpPr>
                <p:nvPr/>
              </p:nvGrpSpPr>
              <p:grpSpPr>
                <a:xfrm>
                  <a:off x="773112" y="4694237"/>
                  <a:ext cx="3207818" cy="2552700"/>
                  <a:chOff x="2332830" y="2255837"/>
                  <a:chExt cx="5410201" cy="4305300"/>
                </a:xfrm>
              </p:grpSpPr>
              <p:grpSp>
                <p:nvGrpSpPr>
                  <p:cNvPr id="639" name="Group 81"/>
                  <p:cNvGrpSpPr/>
                  <p:nvPr/>
                </p:nvGrpSpPr>
                <p:grpSpPr>
                  <a:xfrm>
                    <a:off x="2332830" y="2255837"/>
                    <a:ext cx="5410201" cy="4305300"/>
                    <a:chOff x="2373311" y="2370137"/>
                    <a:chExt cx="5410201" cy="4305300"/>
                  </a:xfrm>
                </p:grpSpPr>
                <p:grpSp>
                  <p:nvGrpSpPr>
                    <p:cNvPr id="676" name="Group 20"/>
                    <p:cNvGrpSpPr/>
                    <p:nvPr/>
                  </p:nvGrpSpPr>
                  <p:grpSpPr>
                    <a:xfrm>
                      <a:off x="2373311" y="2370137"/>
                      <a:ext cx="5410201" cy="457200"/>
                      <a:chOff x="2373311" y="2370137"/>
                      <a:chExt cx="5410201" cy="457200"/>
                    </a:xfrm>
                  </p:grpSpPr>
                  <p:sp>
                    <p:nvSpPr>
                      <p:cNvPr id="737" name="Oval 2"/>
                      <p:cNvSpPr/>
                      <p:nvPr/>
                    </p:nvSpPr>
                    <p:spPr bwMode="auto">
                      <a:xfrm>
                        <a:off x="2373311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38" name="Oval 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39" name="Oval 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40" name="Oval 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41" name="Oval 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42" name="Oval 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743" name="Straight Connector 10"/>
                      <p:cNvCxnSpPr/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4" name="Straight Connector 13"/>
                      <p:cNvCxnSpPr/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5" name="Straight Connector 15"/>
                      <p:cNvCxnSpPr/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6" name="Straight Connector 17"/>
                      <p:cNvCxnSpPr/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7" name="Straight Connector 19"/>
                      <p:cNvCxnSpPr/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7" name="Group 21"/>
                    <p:cNvGrpSpPr/>
                    <p:nvPr/>
                  </p:nvGrpSpPr>
                  <p:grpSpPr>
                    <a:xfrm>
                      <a:off x="2373312" y="621823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726" name="Oval 725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28" name="Oval 727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29" name="Oval 728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30" name="Oval 729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31" name="Oval 730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732" name="Straight Connector 731"/>
                      <p:cNvCxnSpPr>
                        <a:stCxn id="726" idx="6"/>
                        <a:endCxn id="727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3" name="Straight Connector 732"/>
                      <p:cNvCxnSpPr>
                        <a:stCxn id="727" idx="6"/>
                        <a:endCxn id="731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4" name="Straight Connector 733"/>
                      <p:cNvCxnSpPr>
                        <a:stCxn id="731" idx="6"/>
                        <a:endCxn id="730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5" name="Straight Connector 734"/>
                      <p:cNvCxnSpPr>
                        <a:stCxn id="730" idx="6"/>
                        <a:endCxn id="729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6" name="Straight Connector 735"/>
                      <p:cNvCxnSpPr>
                        <a:stCxn id="729" idx="6"/>
                        <a:endCxn id="728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8" name="Group 33"/>
                    <p:cNvGrpSpPr/>
                    <p:nvPr/>
                  </p:nvGrpSpPr>
                  <p:grpSpPr>
                    <a:xfrm>
                      <a:off x="2373312" y="313975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715" name="Oval 714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17" name="Oval 716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18" name="Oval 717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20" name="Oval 3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721" name="Straight Connector 40"/>
                      <p:cNvCxnSpPr>
                        <a:stCxn id="715" idx="6"/>
                        <a:endCxn id="716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2" name="Straight Connector 41"/>
                      <p:cNvCxnSpPr>
                        <a:stCxn id="716" idx="6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3" name="Straight Connector 42"/>
                      <p:cNvCxnSpPr>
                        <a:endCxn id="719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4" name="Straight Connector 43"/>
                      <p:cNvCxnSpPr>
                        <a:stCxn id="719" idx="6"/>
                        <a:endCxn id="718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5" name="Straight Connector 44"/>
                      <p:cNvCxnSpPr>
                        <a:stCxn id="718" idx="6"/>
                        <a:endCxn id="717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79" name="Group 370"/>
                    <p:cNvGrpSpPr/>
                    <p:nvPr/>
                  </p:nvGrpSpPr>
                  <p:grpSpPr>
                    <a:xfrm>
                      <a:off x="2373312" y="390937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704" name="Oval 703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05" name="Oval 70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07" name="Oval 70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710" name="Straight Connector 709"/>
                      <p:cNvCxnSpPr>
                        <a:stCxn id="704" idx="6"/>
                        <a:endCxn id="705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1" name="Straight Connector 710"/>
                      <p:cNvCxnSpPr>
                        <a:stCxn id="705" idx="6"/>
                        <a:endCxn id="709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2" name="Straight Connector 711"/>
                      <p:cNvCxnSpPr>
                        <a:stCxn id="709" idx="6"/>
                        <a:endCxn id="708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3" name="Straight Connector 712"/>
                      <p:cNvCxnSpPr>
                        <a:stCxn id="708" idx="6"/>
                        <a:endCxn id="707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4" name="Straight Connector 713"/>
                      <p:cNvCxnSpPr>
                        <a:stCxn id="707" idx="6"/>
                        <a:endCxn id="706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0" name="Group 57"/>
                    <p:cNvGrpSpPr/>
                    <p:nvPr/>
                  </p:nvGrpSpPr>
                  <p:grpSpPr>
                    <a:xfrm>
                      <a:off x="2373312" y="467899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693" name="Oval 692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6" name="Oval 695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7" name="Oval 696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98" name="Oval 697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99" name="Straight Connector 698"/>
                      <p:cNvCxnSpPr>
                        <a:stCxn id="693" idx="6"/>
                        <a:endCxn id="694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0" name="Straight Connector 699"/>
                      <p:cNvCxnSpPr>
                        <a:stCxn id="694" idx="6"/>
                        <a:endCxn id="698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1" name="Straight Connector 700"/>
                      <p:cNvCxnSpPr>
                        <a:stCxn id="698" idx="6"/>
                        <a:endCxn id="697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2" name="Straight Connector 701"/>
                      <p:cNvCxnSpPr>
                        <a:stCxn id="697" idx="6"/>
                        <a:endCxn id="696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3" name="Straight Connector 702"/>
                      <p:cNvCxnSpPr>
                        <a:stCxn id="696" idx="6"/>
                        <a:endCxn id="695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1" name="Group 69"/>
                    <p:cNvGrpSpPr/>
                    <p:nvPr/>
                  </p:nvGrpSpPr>
                  <p:grpSpPr>
                    <a:xfrm>
                      <a:off x="2373312" y="544861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682" name="Oval 681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84" name="Oval 683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88" name="Straight Connector 687"/>
                      <p:cNvCxnSpPr>
                        <a:stCxn id="682" idx="6"/>
                        <a:endCxn id="683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9" name="Straight Connector 688"/>
                      <p:cNvCxnSpPr>
                        <a:stCxn id="683" idx="6"/>
                        <a:endCxn id="687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0" name="Straight Connector 689"/>
                      <p:cNvCxnSpPr>
                        <a:stCxn id="687" idx="6"/>
                        <a:endCxn id="686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1" name="Straight Connector 690"/>
                      <p:cNvCxnSpPr>
                        <a:stCxn id="686" idx="6"/>
                        <a:endCxn id="685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2" name="Straight Connector 691"/>
                      <p:cNvCxnSpPr>
                        <a:stCxn id="685" idx="6"/>
                        <a:endCxn id="684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40" name="Group 123"/>
                  <p:cNvGrpSpPr/>
                  <p:nvPr/>
                </p:nvGrpSpPr>
                <p:grpSpPr>
                  <a:xfrm>
                    <a:off x="2555399" y="2713037"/>
                    <a:ext cx="4954588" cy="3396045"/>
                    <a:chOff x="2555399" y="2713037"/>
                    <a:chExt cx="4954588" cy="3396045"/>
                  </a:xfrm>
                </p:grpSpPr>
                <p:grpSp>
                  <p:nvGrpSpPr>
                    <p:cNvPr id="641" name="Group 94"/>
                    <p:cNvGrpSpPr/>
                    <p:nvPr/>
                  </p:nvGrpSpPr>
                  <p:grpSpPr>
                    <a:xfrm>
                      <a:off x="2555399" y="2713037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670" name="Straight Connector 669"/>
                      <p:cNvCxnSpPr>
                        <a:endCxn id="715" idx="0"/>
                      </p:cNvCxnSpPr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1" name="Straight Connector 670"/>
                      <p:cNvCxnSpPr>
                        <a:endCxn id="716" idx="0"/>
                      </p:cNvCxnSpPr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2" name="Straight Connector 671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3" name="Straight Connector 672"/>
                      <p:cNvCxnSpPr>
                        <a:endCxn id="719" idx="0"/>
                      </p:cNvCxnSpPr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4" name="Straight Connector 673"/>
                      <p:cNvCxnSpPr>
                        <a:endCxn id="718" idx="0"/>
                      </p:cNvCxnSpPr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5" name="Straight Connector 674"/>
                      <p:cNvCxnSpPr>
                        <a:endCxn id="717" idx="0"/>
                      </p:cNvCxnSpPr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2" name="Group 95"/>
                    <p:cNvGrpSpPr/>
                    <p:nvPr/>
                  </p:nvGrpSpPr>
                  <p:grpSpPr>
                    <a:xfrm>
                      <a:off x="2555399" y="3474839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664" name="Straight Connector 663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5" name="Straight Connector 664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6" name="Straight Connector 665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7" name="Straight Connector 666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8" name="Straight Connector 667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9" name="Straight Connector 668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3" name="Group 102"/>
                    <p:cNvGrpSpPr/>
                    <p:nvPr/>
                  </p:nvGrpSpPr>
                  <p:grpSpPr>
                    <a:xfrm>
                      <a:off x="2555399" y="4248516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658" name="Straight Connector 657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9" name="Straight Connector 658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0" name="Straight Connector 659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1" name="Straight Connector 660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2" name="Straight Connector 661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3" name="Straight Connector 662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4" name="Group 109"/>
                    <p:cNvGrpSpPr/>
                    <p:nvPr/>
                  </p:nvGrpSpPr>
                  <p:grpSpPr>
                    <a:xfrm>
                      <a:off x="2555399" y="5022193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652" name="Straight Connector 651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3" name="Straight Connector 652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4" name="Straight Connector 653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5" name="Straight Connector 654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6" name="Straight Connector 655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7" name="Straight Connector 656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45" name="Group 116"/>
                    <p:cNvGrpSpPr/>
                    <p:nvPr/>
                  </p:nvGrpSpPr>
                  <p:grpSpPr>
                    <a:xfrm>
                      <a:off x="2555399" y="5796662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646" name="Straight Connector 645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7" name="Straight Connector 646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8" name="Straight Connector 647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9" name="Straight Connector 648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0" name="Straight Connector 649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1" name="Straight Connector 650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601" name="TextBox 600"/>
              <p:cNvSpPr txBox="1"/>
              <p:nvPr/>
            </p:nvSpPr>
            <p:spPr>
              <a:xfrm>
                <a:off x="587851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02" name="TextBox 601"/>
              <p:cNvSpPr txBox="1"/>
              <p:nvPr/>
            </p:nvSpPr>
            <p:spPr>
              <a:xfrm>
                <a:off x="676243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03" name="TextBox 602"/>
              <p:cNvSpPr txBox="1"/>
              <p:nvPr/>
            </p:nvSpPr>
            <p:spPr>
              <a:xfrm>
                <a:off x="500983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04" name="TextBox 603"/>
              <p:cNvSpPr txBox="1"/>
              <p:nvPr/>
            </p:nvSpPr>
            <p:spPr>
              <a:xfrm>
                <a:off x="50098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05" name="TextBox 604"/>
              <p:cNvSpPr txBox="1"/>
              <p:nvPr/>
            </p:nvSpPr>
            <p:spPr>
              <a:xfrm>
                <a:off x="58785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06" name="TextBox 605"/>
              <p:cNvSpPr txBox="1"/>
              <p:nvPr/>
            </p:nvSpPr>
            <p:spPr>
              <a:xfrm>
                <a:off x="763111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07" name="TextBox 606"/>
              <p:cNvSpPr txBox="1"/>
              <p:nvPr/>
            </p:nvSpPr>
            <p:spPr>
              <a:xfrm>
                <a:off x="67624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08" name="TextBox 607"/>
              <p:cNvSpPr txBox="1"/>
              <p:nvPr/>
            </p:nvSpPr>
            <p:spPr>
              <a:xfrm>
                <a:off x="76311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09" name="TextBox 608"/>
              <p:cNvSpPr txBox="1"/>
              <p:nvPr/>
            </p:nvSpPr>
            <p:spPr>
              <a:xfrm>
                <a:off x="860647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10" name="TextBox 609"/>
              <p:cNvSpPr txBox="1"/>
              <p:nvPr/>
            </p:nvSpPr>
            <p:spPr>
              <a:xfrm>
                <a:off x="938371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11" name="TextBox 610"/>
              <p:cNvSpPr txBox="1"/>
              <p:nvPr/>
            </p:nvSpPr>
            <p:spPr>
              <a:xfrm>
                <a:off x="849979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12" name="TextBox 611"/>
              <p:cNvSpPr txBox="1"/>
              <p:nvPr/>
            </p:nvSpPr>
            <p:spPr>
              <a:xfrm>
                <a:off x="93837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13" name="TextBox 612"/>
              <p:cNvSpPr txBox="1"/>
              <p:nvPr/>
            </p:nvSpPr>
            <p:spPr>
              <a:xfrm>
                <a:off x="5009832" y="37041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14" name="TextBox 613"/>
              <p:cNvSpPr txBox="1"/>
              <p:nvPr/>
            </p:nvSpPr>
            <p:spPr>
              <a:xfrm>
                <a:off x="5878512" y="37188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15" name="TextBox 614"/>
              <p:cNvSpPr txBox="1"/>
              <p:nvPr/>
            </p:nvSpPr>
            <p:spPr>
              <a:xfrm>
                <a:off x="50098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16" name="TextBox 615"/>
              <p:cNvSpPr txBox="1"/>
              <p:nvPr/>
            </p:nvSpPr>
            <p:spPr>
              <a:xfrm>
                <a:off x="58785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17" name="TextBox 616"/>
              <p:cNvSpPr txBox="1"/>
              <p:nvPr/>
            </p:nvSpPr>
            <p:spPr>
              <a:xfrm>
                <a:off x="676243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18" name="TextBox 617"/>
              <p:cNvSpPr txBox="1"/>
              <p:nvPr/>
            </p:nvSpPr>
            <p:spPr>
              <a:xfrm>
                <a:off x="76311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19" name="TextBox 618"/>
              <p:cNvSpPr txBox="1"/>
              <p:nvPr/>
            </p:nvSpPr>
            <p:spPr>
              <a:xfrm>
                <a:off x="67624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0" name="TextBox 619"/>
              <p:cNvSpPr txBox="1"/>
              <p:nvPr/>
            </p:nvSpPr>
            <p:spPr>
              <a:xfrm>
                <a:off x="7631112" y="43899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21" name="TextBox 620"/>
              <p:cNvSpPr txBox="1"/>
              <p:nvPr/>
            </p:nvSpPr>
            <p:spPr>
              <a:xfrm>
                <a:off x="849979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22" name="TextBox 621"/>
              <p:cNvSpPr txBox="1"/>
              <p:nvPr/>
            </p:nvSpPr>
            <p:spPr>
              <a:xfrm>
                <a:off x="93837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23" name="TextBox 622"/>
              <p:cNvSpPr txBox="1"/>
              <p:nvPr/>
            </p:nvSpPr>
            <p:spPr>
              <a:xfrm>
                <a:off x="849979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24" name="TextBox 623"/>
              <p:cNvSpPr txBox="1"/>
              <p:nvPr/>
            </p:nvSpPr>
            <p:spPr>
              <a:xfrm>
                <a:off x="93837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5" name="TextBox 624"/>
              <p:cNvSpPr txBox="1"/>
              <p:nvPr/>
            </p:nvSpPr>
            <p:spPr>
              <a:xfrm>
                <a:off x="5009832" y="50599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26" name="TextBox 625"/>
              <p:cNvSpPr txBox="1"/>
              <p:nvPr/>
            </p:nvSpPr>
            <p:spPr>
              <a:xfrm>
                <a:off x="5878512" y="50605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7" name="TextBox 626"/>
              <p:cNvSpPr txBox="1"/>
              <p:nvPr/>
            </p:nvSpPr>
            <p:spPr>
              <a:xfrm>
                <a:off x="50098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28" name="TextBox 627"/>
              <p:cNvSpPr txBox="1"/>
              <p:nvPr/>
            </p:nvSpPr>
            <p:spPr>
              <a:xfrm>
                <a:off x="58785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29" name="TextBox 628"/>
              <p:cNvSpPr txBox="1"/>
              <p:nvPr/>
            </p:nvSpPr>
            <p:spPr>
              <a:xfrm>
                <a:off x="676243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30" name="TextBox 629"/>
              <p:cNvSpPr txBox="1"/>
              <p:nvPr/>
            </p:nvSpPr>
            <p:spPr>
              <a:xfrm>
                <a:off x="6747192" y="57463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31" name="TextBox 630"/>
              <p:cNvSpPr txBox="1"/>
              <p:nvPr/>
            </p:nvSpPr>
            <p:spPr>
              <a:xfrm>
                <a:off x="763111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32" name="TextBox 631"/>
              <p:cNvSpPr txBox="1"/>
              <p:nvPr/>
            </p:nvSpPr>
            <p:spPr>
              <a:xfrm>
                <a:off x="76311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33" name="TextBox 632"/>
              <p:cNvSpPr txBox="1"/>
              <p:nvPr/>
            </p:nvSpPr>
            <p:spPr>
              <a:xfrm>
                <a:off x="849979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34" name="TextBox 633"/>
              <p:cNvSpPr txBox="1"/>
              <p:nvPr/>
            </p:nvSpPr>
            <p:spPr>
              <a:xfrm>
                <a:off x="936847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35" name="TextBox 634"/>
              <p:cNvSpPr txBox="1"/>
              <p:nvPr/>
            </p:nvSpPr>
            <p:spPr>
              <a:xfrm>
                <a:off x="849979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36" name="TextBox 635"/>
              <p:cNvSpPr txBox="1"/>
              <p:nvPr/>
            </p:nvSpPr>
            <p:spPr>
              <a:xfrm>
                <a:off x="93532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599" name="TextBox 598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0" name="TextBox 759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2" y="2255837"/>
            <a:ext cx="4457700" cy="4800600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This mapping was done by hand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No obvious pattern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Want to find a more systematic approach, that can be adapted for jobs and machines of different sizes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6" name="Group 495"/>
          <p:cNvGrpSpPr/>
          <p:nvPr/>
        </p:nvGrpSpPr>
        <p:grpSpPr>
          <a:xfrm>
            <a:off x="5009832" y="2255837"/>
            <a:ext cx="4907280" cy="5160225"/>
            <a:chOff x="5009832" y="2255837"/>
            <a:chExt cx="4907280" cy="5160225"/>
          </a:xfrm>
        </p:grpSpPr>
        <p:grpSp>
          <p:nvGrpSpPr>
            <p:cNvPr id="497" name="Group 250"/>
            <p:cNvGrpSpPr/>
            <p:nvPr/>
          </p:nvGrpSpPr>
          <p:grpSpPr>
            <a:xfrm>
              <a:off x="5009832" y="2255837"/>
              <a:ext cx="4907280" cy="3886200"/>
              <a:chOff x="5009832" y="2255837"/>
              <a:chExt cx="4907280" cy="3886200"/>
            </a:xfrm>
          </p:grpSpPr>
          <p:grpSp>
            <p:nvGrpSpPr>
              <p:cNvPr id="499" name="Group 327"/>
              <p:cNvGrpSpPr>
                <a:grpSpLocks noChangeAspect="1"/>
              </p:cNvGrpSpPr>
              <p:nvPr/>
            </p:nvGrpSpPr>
            <p:grpSpPr>
              <a:xfrm>
                <a:off x="5028857" y="2255837"/>
                <a:ext cx="4814962" cy="3886200"/>
                <a:chOff x="742632" y="4656137"/>
                <a:chExt cx="3238298" cy="2613660"/>
              </a:xfrm>
            </p:grpSpPr>
            <p:grpSp>
              <p:nvGrpSpPr>
                <p:cNvPr id="536" name="Group 132"/>
                <p:cNvGrpSpPr/>
                <p:nvPr/>
              </p:nvGrpSpPr>
              <p:grpSpPr>
                <a:xfrm>
                  <a:off x="742632" y="4656137"/>
                  <a:ext cx="3230880" cy="2613660"/>
                  <a:chOff x="719772" y="4656137"/>
                  <a:chExt cx="3230880" cy="2613660"/>
                </a:xfrm>
              </p:grpSpPr>
              <p:grpSp>
                <p:nvGrpSpPr>
                  <p:cNvPr id="647" name="Group 123"/>
                  <p:cNvGrpSpPr/>
                  <p:nvPr/>
                </p:nvGrpSpPr>
                <p:grpSpPr>
                  <a:xfrm>
                    <a:off x="719772" y="46561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656" name="Rectangle 114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657" name="Rectangle 115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8" name="Rectangle 116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648" name="Group 124"/>
                  <p:cNvGrpSpPr/>
                  <p:nvPr/>
                </p:nvGrpSpPr>
                <p:grpSpPr>
                  <a:xfrm>
                    <a:off x="719772" y="64468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653" name="Rectangle 652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654" name="Rectangle 653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655" name="Rectangle 654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649" name="Group 128"/>
                  <p:cNvGrpSpPr/>
                  <p:nvPr/>
                </p:nvGrpSpPr>
                <p:grpSpPr>
                  <a:xfrm>
                    <a:off x="719772" y="555148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650" name="Rectangle 649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651" name="Rectangle 650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652" name="Rectangle 651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</a:t>
                      </a:r>
                    </a:p>
                  </p:txBody>
                </p:sp>
              </p:grpSp>
            </p:grpSp>
            <p:grpSp>
              <p:nvGrpSpPr>
                <p:cNvPr id="537" name="Group 4"/>
                <p:cNvGrpSpPr>
                  <a:grpSpLocks noChangeAspect="1"/>
                </p:cNvGrpSpPr>
                <p:nvPr/>
              </p:nvGrpSpPr>
              <p:grpSpPr>
                <a:xfrm>
                  <a:off x="773112" y="4694237"/>
                  <a:ext cx="3207818" cy="2552700"/>
                  <a:chOff x="2332830" y="2255837"/>
                  <a:chExt cx="5410201" cy="4305300"/>
                </a:xfrm>
              </p:grpSpPr>
              <p:grpSp>
                <p:nvGrpSpPr>
                  <p:cNvPr id="538" name="Group 81"/>
                  <p:cNvGrpSpPr/>
                  <p:nvPr/>
                </p:nvGrpSpPr>
                <p:grpSpPr>
                  <a:xfrm>
                    <a:off x="2332830" y="2255837"/>
                    <a:ext cx="5410201" cy="4305300"/>
                    <a:chOff x="2373311" y="2370137"/>
                    <a:chExt cx="5410201" cy="4305300"/>
                  </a:xfrm>
                </p:grpSpPr>
                <p:grpSp>
                  <p:nvGrpSpPr>
                    <p:cNvPr id="575" name="Group 20"/>
                    <p:cNvGrpSpPr/>
                    <p:nvPr/>
                  </p:nvGrpSpPr>
                  <p:grpSpPr>
                    <a:xfrm>
                      <a:off x="2373311" y="2370137"/>
                      <a:ext cx="5410201" cy="457200"/>
                      <a:chOff x="2373311" y="2370137"/>
                      <a:chExt cx="5410201" cy="457200"/>
                    </a:xfrm>
                  </p:grpSpPr>
                  <p:sp>
                    <p:nvSpPr>
                      <p:cNvPr id="636" name="Oval 2"/>
                      <p:cNvSpPr/>
                      <p:nvPr/>
                    </p:nvSpPr>
                    <p:spPr bwMode="auto">
                      <a:xfrm>
                        <a:off x="2373311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37" name="Oval 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38" name="Oval 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39" name="Oval 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40" name="Oval 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41" name="Oval 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42" name="Straight Connector 10"/>
                      <p:cNvCxnSpPr/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3" name="Straight Connector 13"/>
                      <p:cNvCxnSpPr/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4" name="Straight Connector 15"/>
                      <p:cNvCxnSpPr/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5" name="Straight Connector 17"/>
                      <p:cNvCxnSpPr/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6" name="Straight Connector 19"/>
                      <p:cNvCxnSpPr/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76" name="Group 21"/>
                    <p:cNvGrpSpPr/>
                    <p:nvPr/>
                  </p:nvGrpSpPr>
                  <p:grpSpPr>
                    <a:xfrm>
                      <a:off x="2373312" y="621823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625" name="Oval 624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26" name="Oval 625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27" name="Oval 626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28" name="Oval 627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29" name="Oval 628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30" name="Oval 62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31" name="Straight Connector 630"/>
                      <p:cNvCxnSpPr>
                        <a:stCxn id="625" idx="6"/>
                        <a:endCxn id="626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2" name="Straight Connector 631"/>
                      <p:cNvCxnSpPr>
                        <a:stCxn id="626" idx="6"/>
                        <a:endCxn id="630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3" name="Straight Connector 632"/>
                      <p:cNvCxnSpPr>
                        <a:stCxn id="630" idx="6"/>
                        <a:endCxn id="629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4" name="Straight Connector 633"/>
                      <p:cNvCxnSpPr>
                        <a:stCxn id="629" idx="6"/>
                        <a:endCxn id="628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5" name="Straight Connector 634"/>
                      <p:cNvCxnSpPr>
                        <a:stCxn id="628" idx="6"/>
                        <a:endCxn id="627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77" name="Group 33"/>
                    <p:cNvGrpSpPr/>
                    <p:nvPr/>
                  </p:nvGrpSpPr>
                  <p:grpSpPr>
                    <a:xfrm>
                      <a:off x="2373312" y="313975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614" name="Oval 613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15" name="Oval 61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16" name="Oval 61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17" name="Oval 61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18" name="Oval 61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19" name="Oval 3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20" name="Straight Connector 40"/>
                      <p:cNvCxnSpPr>
                        <a:stCxn id="614" idx="6"/>
                        <a:endCxn id="615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" name="Straight Connector 41"/>
                      <p:cNvCxnSpPr>
                        <a:stCxn id="615" idx="6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2" name="Straight Connector 42"/>
                      <p:cNvCxnSpPr>
                        <a:endCxn id="618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3" name="Straight Connector 43"/>
                      <p:cNvCxnSpPr>
                        <a:stCxn id="618" idx="6"/>
                        <a:endCxn id="617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4" name="Straight Connector 44"/>
                      <p:cNvCxnSpPr>
                        <a:stCxn id="617" idx="6"/>
                        <a:endCxn id="616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78" name="Group 370"/>
                    <p:cNvGrpSpPr/>
                    <p:nvPr/>
                  </p:nvGrpSpPr>
                  <p:grpSpPr>
                    <a:xfrm>
                      <a:off x="2373312" y="390937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603" name="Oval 602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4" name="Oval 603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5" name="Oval 604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6" name="Oval 605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7" name="Oval 606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608" name="Oval 607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609" name="Straight Connector 608"/>
                      <p:cNvCxnSpPr>
                        <a:stCxn id="603" idx="6"/>
                        <a:endCxn id="604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0" name="Straight Connector 609"/>
                      <p:cNvCxnSpPr>
                        <a:stCxn id="604" idx="6"/>
                        <a:endCxn id="608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1" name="Straight Connector 610"/>
                      <p:cNvCxnSpPr>
                        <a:stCxn id="608" idx="6"/>
                        <a:endCxn id="607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" name="Straight Connector 611"/>
                      <p:cNvCxnSpPr>
                        <a:stCxn id="607" idx="6"/>
                        <a:endCxn id="606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" name="Straight Connector 612"/>
                      <p:cNvCxnSpPr>
                        <a:stCxn id="606" idx="6"/>
                        <a:endCxn id="605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79" name="Group 57"/>
                    <p:cNvGrpSpPr/>
                    <p:nvPr/>
                  </p:nvGrpSpPr>
                  <p:grpSpPr>
                    <a:xfrm>
                      <a:off x="2373312" y="467899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592" name="Oval 591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93" name="Oval 592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94" name="Oval 593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95" name="Oval 594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96" name="Oval 595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97" name="Oval 596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598" name="Straight Connector 597"/>
                      <p:cNvCxnSpPr>
                        <a:stCxn id="592" idx="6"/>
                        <a:endCxn id="593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" name="Straight Connector 598"/>
                      <p:cNvCxnSpPr>
                        <a:stCxn id="593" idx="6"/>
                        <a:endCxn id="597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0" name="Straight Connector 599"/>
                      <p:cNvCxnSpPr>
                        <a:stCxn id="597" idx="6"/>
                        <a:endCxn id="596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1" name="Straight Connector 600"/>
                      <p:cNvCxnSpPr>
                        <a:stCxn id="596" idx="6"/>
                        <a:endCxn id="595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2" name="Straight Connector 601"/>
                      <p:cNvCxnSpPr>
                        <a:stCxn id="595" idx="6"/>
                        <a:endCxn id="594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80" name="Group 69"/>
                    <p:cNvGrpSpPr/>
                    <p:nvPr/>
                  </p:nvGrpSpPr>
                  <p:grpSpPr>
                    <a:xfrm>
                      <a:off x="2373312" y="544861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581" name="Oval 580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83" name="Oval 582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84" name="Oval 583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85" name="Oval 584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586" name="Oval 585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587" name="Straight Connector 586"/>
                      <p:cNvCxnSpPr>
                        <a:stCxn id="581" idx="6"/>
                        <a:endCxn id="582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8" name="Straight Connector 587"/>
                      <p:cNvCxnSpPr>
                        <a:stCxn id="582" idx="6"/>
                        <a:endCxn id="586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9" name="Straight Connector 588"/>
                      <p:cNvCxnSpPr>
                        <a:stCxn id="586" idx="6"/>
                        <a:endCxn id="585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0" name="Straight Connector 589"/>
                      <p:cNvCxnSpPr>
                        <a:stCxn id="585" idx="6"/>
                        <a:endCxn id="584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1" name="Straight Connector 590"/>
                      <p:cNvCxnSpPr>
                        <a:stCxn id="584" idx="6"/>
                        <a:endCxn id="583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39" name="Group 123"/>
                  <p:cNvGrpSpPr/>
                  <p:nvPr/>
                </p:nvGrpSpPr>
                <p:grpSpPr>
                  <a:xfrm>
                    <a:off x="2555399" y="2713037"/>
                    <a:ext cx="4954588" cy="3396045"/>
                    <a:chOff x="2555399" y="2713037"/>
                    <a:chExt cx="4954588" cy="3396045"/>
                  </a:xfrm>
                </p:grpSpPr>
                <p:grpSp>
                  <p:nvGrpSpPr>
                    <p:cNvPr id="540" name="Group 94"/>
                    <p:cNvGrpSpPr/>
                    <p:nvPr/>
                  </p:nvGrpSpPr>
                  <p:grpSpPr>
                    <a:xfrm>
                      <a:off x="2555399" y="2713037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569" name="Straight Connector 568"/>
                      <p:cNvCxnSpPr>
                        <a:endCxn id="614" idx="0"/>
                      </p:cNvCxnSpPr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0" name="Straight Connector 569"/>
                      <p:cNvCxnSpPr>
                        <a:endCxn id="615" idx="0"/>
                      </p:cNvCxnSpPr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Straight Connector 570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2" name="Straight Connector 571"/>
                      <p:cNvCxnSpPr>
                        <a:endCxn id="618" idx="0"/>
                      </p:cNvCxnSpPr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3" name="Straight Connector 572"/>
                      <p:cNvCxnSpPr>
                        <a:endCxn id="617" idx="0"/>
                      </p:cNvCxnSpPr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4" name="Straight Connector 573"/>
                      <p:cNvCxnSpPr>
                        <a:endCxn id="616" idx="0"/>
                      </p:cNvCxnSpPr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1" name="Group 95"/>
                    <p:cNvGrpSpPr/>
                    <p:nvPr/>
                  </p:nvGrpSpPr>
                  <p:grpSpPr>
                    <a:xfrm>
                      <a:off x="2555399" y="3474839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563" name="Straight Connector 562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4" name="Straight Connector 563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5" name="Straight Connector 564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6" name="Straight Connector 565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7" name="Straight Connector 566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8" name="Straight Connector 567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2" name="Group 102"/>
                    <p:cNvGrpSpPr/>
                    <p:nvPr/>
                  </p:nvGrpSpPr>
                  <p:grpSpPr>
                    <a:xfrm>
                      <a:off x="2555399" y="4248516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557" name="Straight Connector 556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8" name="Straight Connector 557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9" name="Straight Connector 558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0" name="Straight Connector 559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1" name="Straight Connector 560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2" name="Straight Connector 561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3" name="Group 109"/>
                    <p:cNvGrpSpPr/>
                    <p:nvPr/>
                  </p:nvGrpSpPr>
                  <p:grpSpPr>
                    <a:xfrm>
                      <a:off x="2555399" y="5022193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551" name="Straight Connector 550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2" name="Straight Connector 551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3" name="Straight Connector 552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4" name="Straight Connector 553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5" name="Straight Connector 554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6" name="Straight Connector 555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44" name="Group 116"/>
                    <p:cNvGrpSpPr/>
                    <p:nvPr/>
                  </p:nvGrpSpPr>
                  <p:grpSpPr>
                    <a:xfrm>
                      <a:off x="2555399" y="5796662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545" name="Straight Connector 544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6" name="Straight Connector 545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7" name="Straight Connector 546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8" name="Straight Connector 547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9" name="Straight Connector 548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0" name="Straight Connector 549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500" name="TextBox 499"/>
              <p:cNvSpPr txBox="1"/>
              <p:nvPr/>
            </p:nvSpPr>
            <p:spPr>
              <a:xfrm>
                <a:off x="587851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01" name="TextBox 500"/>
              <p:cNvSpPr txBox="1"/>
              <p:nvPr/>
            </p:nvSpPr>
            <p:spPr>
              <a:xfrm>
                <a:off x="676243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02" name="TextBox 501"/>
              <p:cNvSpPr txBox="1"/>
              <p:nvPr/>
            </p:nvSpPr>
            <p:spPr>
              <a:xfrm>
                <a:off x="500983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03" name="TextBox 502"/>
              <p:cNvSpPr txBox="1"/>
              <p:nvPr/>
            </p:nvSpPr>
            <p:spPr>
              <a:xfrm>
                <a:off x="50098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04" name="TextBox 503"/>
              <p:cNvSpPr txBox="1"/>
              <p:nvPr/>
            </p:nvSpPr>
            <p:spPr>
              <a:xfrm>
                <a:off x="58785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05" name="TextBox 504"/>
              <p:cNvSpPr txBox="1"/>
              <p:nvPr/>
            </p:nvSpPr>
            <p:spPr>
              <a:xfrm>
                <a:off x="763111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67624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07" name="TextBox 506"/>
              <p:cNvSpPr txBox="1"/>
              <p:nvPr/>
            </p:nvSpPr>
            <p:spPr>
              <a:xfrm>
                <a:off x="76311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08" name="TextBox 507"/>
              <p:cNvSpPr txBox="1"/>
              <p:nvPr/>
            </p:nvSpPr>
            <p:spPr>
              <a:xfrm>
                <a:off x="860647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09" name="TextBox 508"/>
              <p:cNvSpPr txBox="1"/>
              <p:nvPr/>
            </p:nvSpPr>
            <p:spPr>
              <a:xfrm>
                <a:off x="938371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10" name="TextBox 509"/>
              <p:cNvSpPr txBox="1"/>
              <p:nvPr/>
            </p:nvSpPr>
            <p:spPr>
              <a:xfrm>
                <a:off x="849979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11" name="TextBox 510"/>
              <p:cNvSpPr txBox="1"/>
              <p:nvPr/>
            </p:nvSpPr>
            <p:spPr>
              <a:xfrm>
                <a:off x="93837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12" name="TextBox 511"/>
              <p:cNvSpPr txBox="1"/>
              <p:nvPr/>
            </p:nvSpPr>
            <p:spPr>
              <a:xfrm>
                <a:off x="5009832" y="37041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13" name="TextBox 512"/>
              <p:cNvSpPr txBox="1"/>
              <p:nvPr/>
            </p:nvSpPr>
            <p:spPr>
              <a:xfrm>
                <a:off x="5878512" y="37188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14" name="TextBox 513"/>
              <p:cNvSpPr txBox="1"/>
              <p:nvPr/>
            </p:nvSpPr>
            <p:spPr>
              <a:xfrm>
                <a:off x="50098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15" name="TextBox 514"/>
              <p:cNvSpPr txBox="1"/>
              <p:nvPr/>
            </p:nvSpPr>
            <p:spPr>
              <a:xfrm>
                <a:off x="58785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16" name="TextBox 515"/>
              <p:cNvSpPr txBox="1"/>
              <p:nvPr/>
            </p:nvSpPr>
            <p:spPr>
              <a:xfrm>
                <a:off x="676243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17" name="TextBox 516"/>
              <p:cNvSpPr txBox="1"/>
              <p:nvPr/>
            </p:nvSpPr>
            <p:spPr>
              <a:xfrm>
                <a:off x="76311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18" name="TextBox 517"/>
              <p:cNvSpPr txBox="1"/>
              <p:nvPr/>
            </p:nvSpPr>
            <p:spPr>
              <a:xfrm>
                <a:off x="676243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19" name="TextBox 518"/>
              <p:cNvSpPr txBox="1"/>
              <p:nvPr/>
            </p:nvSpPr>
            <p:spPr>
              <a:xfrm>
                <a:off x="7631112" y="43899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20" name="TextBox 519"/>
              <p:cNvSpPr txBox="1"/>
              <p:nvPr/>
            </p:nvSpPr>
            <p:spPr>
              <a:xfrm>
                <a:off x="849979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21" name="TextBox 520"/>
              <p:cNvSpPr txBox="1"/>
              <p:nvPr/>
            </p:nvSpPr>
            <p:spPr>
              <a:xfrm>
                <a:off x="93837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>
                <a:off x="849979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23" name="TextBox 522"/>
              <p:cNvSpPr txBox="1"/>
              <p:nvPr/>
            </p:nvSpPr>
            <p:spPr>
              <a:xfrm>
                <a:off x="93837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24" name="TextBox 523"/>
              <p:cNvSpPr txBox="1"/>
              <p:nvPr/>
            </p:nvSpPr>
            <p:spPr>
              <a:xfrm>
                <a:off x="5009832" y="50599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25" name="TextBox 524"/>
              <p:cNvSpPr txBox="1"/>
              <p:nvPr/>
            </p:nvSpPr>
            <p:spPr>
              <a:xfrm>
                <a:off x="5878512" y="50605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26" name="TextBox 525"/>
              <p:cNvSpPr txBox="1"/>
              <p:nvPr/>
            </p:nvSpPr>
            <p:spPr>
              <a:xfrm>
                <a:off x="50098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27" name="TextBox 526"/>
              <p:cNvSpPr txBox="1"/>
              <p:nvPr/>
            </p:nvSpPr>
            <p:spPr>
              <a:xfrm>
                <a:off x="58785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28" name="TextBox 527"/>
              <p:cNvSpPr txBox="1"/>
              <p:nvPr/>
            </p:nvSpPr>
            <p:spPr>
              <a:xfrm>
                <a:off x="676243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29" name="TextBox 528"/>
              <p:cNvSpPr txBox="1"/>
              <p:nvPr/>
            </p:nvSpPr>
            <p:spPr>
              <a:xfrm>
                <a:off x="6747192" y="57463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30" name="TextBox 529"/>
              <p:cNvSpPr txBox="1"/>
              <p:nvPr/>
            </p:nvSpPr>
            <p:spPr>
              <a:xfrm>
                <a:off x="763111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31" name="TextBox 530"/>
              <p:cNvSpPr txBox="1"/>
              <p:nvPr/>
            </p:nvSpPr>
            <p:spPr>
              <a:xfrm>
                <a:off x="76311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32" name="TextBox 531"/>
              <p:cNvSpPr txBox="1"/>
              <p:nvPr/>
            </p:nvSpPr>
            <p:spPr>
              <a:xfrm>
                <a:off x="849979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33" name="TextBox 532"/>
              <p:cNvSpPr txBox="1"/>
              <p:nvPr/>
            </p:nvSpPr>
            <p:spPr>
              <a:xfrm>
                <a:off x="936847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534" name="TextBox 533"/>
              <p:cNvSpPr txBox="1"/>
              <p:nvPr/>
            </p:nvSpPr>
            <p:spPr>
              <a:xfrm>
                <a:off x="849979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35" name="TextBox 534"/>
              <p:cNvSpPr txBox="1"/>
              <p:nvPr/>
            </p:nvSpPr>
            <p:spPr>
              <a:xfrm>
                <a:off x="93532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498" name="TextBox 497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Mapping on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2" y="2255837"/>
            <a:ext cx="4457700" cy="4800600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Found 2 patterns that work when alternated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Better</a:t>
            </a:r>
          </a:p>
          <a:p>
            <a:pPr lvl="1">
              <a:buClr>
                <a:schemeClr val="bg1"/>
              </a:buClr>
              <a:buFont typeface="Courier New" pitchFamily="49" charset="0"/>
              <a:buChar char="o"/>
            </a:pPr>
            <a:r>
              <a:rPr lang="en-US" dirty="0" smtClean="0"/>
              <a:t>Finding single pattern unlikely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5009832" y="2255837"/>
            <a:ext cx="4907280" cy="5160225"/>
            <a:chOff x="5009832" y="2255837"/>
            <a:chExt cx="4907280" cy="5160225"/>
          </a:xfrm>
        </p:grpSpPr>
        <p:grpSp>
          <p:nvGrpSpPr>
            <p:cNvPr id="170" name="Group 250"/>
            <p:cNvGrpSpPr/>
            <p:nvPr/>
          </p:nvGrpSpPr>
          <p:grpSpPr>
            <a:xfrm>
              <a:off x="5009832" y="2255837"/>
              <a:ext cx="4907280" cy="3886200"/>
              <a:chOff x="5009832" y="2255837"/>
              <a:chExt cx="4907280" cy="3886200"/>
            </a:xfrm>
          </p:grpSpPr>
          <p:grpSp>
            <p:nvGrpSpPr>
              <p:cNvPr id="172" name="Group 327"/>
              <p:cNvGrpSpPr>
                <a:grpSpLocks noChangeAspect="1"/>
              </p:cNvGrpSpPr>
              <p:nvPr/>
            </p:nvGrpSpPr>
            <p:grpSpPr>
              <a:xfrm>
                <a:off x="5028857" y="2255837"/>
                <a:ext cx="4814963" cy="3886200"/>
                <a:chOff x="742632" y="4656137"/>
                <a:chExt cx="3238299" cy="2613660"/>
              </a:xfrm>
            </p:grpSpPr>
            <p:grpSp>
              <p:nvGrpSpPr>
                <p:cNvPr id="209" name="Group 132"/>
                <p:cNvGrpSpPr/>
                <p:nvPr/>
              </p:nvGrpSpPr>
              <p:grpSpPr>
                <a:xfrm>
                  <a:off x="742632" y="4656137"/>
                  <a:ext cx="3230880" cy="2613660"/>
                  <a:chOff x="719772" y="4656137"/>
                  <a:chExt cx="3230880" cy="2613660"/>
                </a:xfrm>
              </p:grpSpPr>
              <p:grpSp>
                <p:nvGrpSpPr>
                  <p:cNvPr id="463" name="Group 123"/>
                  <p:cNvGrpSpPr/>
                  <p:nvPr/>
                </p:nvGrpSpPr>
                <p:grpSpPr>
                  <a:xfrm>
                    <a:off x="719772" y="46561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72" name="Rectangle 114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sp>
                  <p:nvSpPr>
                    <p:cNvPr id="473" name="Rectangle 115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74" name="Rectangle 116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464" name="Group 124"/>
                  <p:cNvGrpSpPr/>
                  <p:nvPr/>
                </p:nvGrpSpPr>
                <p:grpSpPr>
                  <a:xfrm>
                    <a:off x="719772" y="644683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465" name="Group 128"/>
                  <p:cNvGrpSpPr/>
                  <p:nvPr/>
                </p:nvGrpSpPr>
                <p:grpSpPr>
                  <a:xfrm>
                    <a:off x="719772" y="5551487"/>
                    <a:ext cx="3230880" cy="822960"/>
                    <a:chOff x="742632" y="4656137"/>
                    <a:chExt cx="3230880" cy="822960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742632" y="4656137"/>
                      <a:ext cx="914400" cy="82296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1900872" y="4656137"/>
                      <a:ext cx="914400" cy="822960"/>
                    </a:xfrm>
                    <a:prstGeom prst="rect">
                      <a:avLst/>
                    </a:prstGeom>
                    <a:solidFill>
                      <a:srgbClr val="00B8FF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3059112" y="4656137"/>
                      <a:ext cx="914400" cy="82296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5">
                        <a:shade val="50000"/>
                      </a:schemeClr>
                    </a:lnRef>
                    <a:fillRef idx="1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ctr" anchorCtr="1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</a:t>
                      </a:r>
                    </a:p>
                  </p:txBody>
                </p:sp>
              </p:grpSp>
            </p:grpSp>
            <p:grpSp>
              <p:nvGrpSpPr>
                <p:cNvPr id="210" name="Group 4"/>
                <p:cNvGrpSpPr>
                  <a:grpSpLocks noChangeAspect="1"/>
                </p:cNvGrpSpPr>
                <p:nvPr/>
              </p:nvGrpSpPr>
              <p:grpSpPr>
                <a:xfrm>
                  <a:off x="773112" y="4694237"/>
                  <a:ext cx="3207819" cy="2552700"/>
                  <a:chOff x="2332830" y="2255837"/>
                  <a:chExt cx="5410201" cy="4305300"/>
                </a:xfrm>
              </p:grpSpPr>
              <p:grpSp>
                <p:nvGrpSpPr>
                  <p:cNvPr id="211" name="Group 81"/>
                  <p:cNvGrpSpPr/>
                  <p:nvPr/>
                </p:nvGrpSpPr>
                <p:grpSpPr>
                  <a:xfrm>
                    <a:off x="2332830" y="2255837"/>
                    <a:ext cx="5410201" cy="4305300"/>
                    <a:chOff x="2373311" y="2370137"/>
                    <a:chExt cx="5410201" cy="4305300"/>
                  </a:xfrm>
                </p:grpSpPr>
                <p:grpSp>
                  <p:nvGrpSpPr>
                    <p:cNvPr id="248" name="Group 20"/>
                    <p:cNvGrpSpPr/>
                    <p:nvPr/>
                  </p:nvGrpSpPr>
                  <p:grpSpPr>
                    <a:xfrm>
                      <a:off x="2373311" y="2370137"/>
                      <a:ext cx="5410201" cy="457200"/>
                      <a:chOff x="2373311" y="2370137"/>
                      <a:chExt cx="5410201" cy="457200"/>
                    </a:xfrm>
                  </p:grpSpPr>
                  <p:sp>
                    <p:nvSpPr>
                      <p:cNvPr id="443" name="Oval 2"/>
                      <p:cNvSpPr/>
                      <p:nvPr/>
                    </p:nvSpPr>
                    <p:spPr bwMode="auto">
                      <a:xfrm>
                        <a:off x="2373311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44" name="Oval 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54" name="Oval 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55" name="Oval 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56" name="Oval 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457" name="Oval 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458" name="Straight Connector 10"/>
                      <p:cNvCxnSpPr/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Straight Connector 13"/>
                      <p:cNvCxnSpPr/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Straight Connector 15"/>
                      <p:cNvCxnSpPr/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1" name="Straight Connector 17"/>
                      <p:cNvCxnSpPr/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Straight Connector 19"/>
                      <p:cNvCxnSpPr/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9" name="Group 21"/>
                    <p:cNvGrpSpPr/>
                    <p:nvPr/>
                  </p:nvGrpSpPr>
                  <p:grpSpPr>
                    <a:xfrm>
                      <a:off x="2373312" y="621823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372" name="Straight Connector 371"/>
                      <p:cNvCxnSpPr>
                        <a:stCxn id="336" idx="6"/>
                        <a:endCxn id="337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3" name="Straight Connector 372"/>
                      <p:cNvCxnSpPr>
                        <a:stCxn id="337" idx="6"/>
                        <a:endCxn id="371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4" name="Straight Connector 373"/>
                      <p:cNvCxnSpPr>
                        <a:stCxn id="371" idx="6"/>
                        <a:endCxn id="370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5" name="Straight Connector 374"/>
                      <p:cNvCxnSpPr>
                        <a:stCxn id="370" idx="6"/>
                        <a:endCxn id="339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" name="Straight Connector 441"/>
                      <p:cNvCxnSpPr>
                        <a:stCxn id="339" idx="6"/>
                        <a:endCxn id="338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0" name="Group 33"/>
                    <p:cNvGrpSpPr/>
                    <p:nvPr/>
                  </p:nvGrpSpPr>
                  <p:grpSpPr>
                    <a:xfrm>
                      <a:off x="2373312" y="313975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287" name="Oval 286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94" name="Oval 3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331" name="Straight Connector 40"/>
                      <p:cNvCxnSpPr>
                        <a:stCxn id="287" idx="6"/>
                        <a:endCxn id="288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2" name="Straight Connector 41"/>
                      <p:cNvCxnSpPr>
                        <a:stCxn id="288" idx="6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3" name="Straight Connector 42"/>
                      <p:cNvCxnSpPr>
                        <a:endCxn id="292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4" name="Straight Connector 43"/>
                      <p:cNvCxnSpPr>
                        <a:stCxn id="292" idx="6"/>
                        <a:endCxn id="290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5" name="Straight Connector 44"/>
                      <p:cNvCxnSpPr>
                        <a:stCxn id="290" idx="6"/>
                        <a:endCxn id="289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Group 370"/>
                    <p:cNvGrpSpPr/>
                    <p:nvPr/>
                  </p:nvGrpSpPr>
                  <p:grpSpPr>
                    <a:xfrm>
                      <a:off x="2373312" y="390937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276" name="Oval 275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7" name="Oval 276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8" name="Oval 277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9" name="Oval 278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0" name="Oval 279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81" name="Oval 280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282" name="Straight Connector 281"/>
                      <p:cNvCxnSpPr>
                        <a:stCxn id="276" idx="6"/>
                        <a:endCxn id="277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>
                        <a:stCxn id="277" idx="6"/>
                        <a:endCxn id="281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Straight Connector 283"/>
                      <p:cNvCxnSpPr>
                        <a:stCxn id="281" idx="6"/>
                        <a:endCxn id="280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Straight Connector 284"/>
                      <p:cNvCxnSpPr>
                        <a:stCxn id="280" idx="6"/>
                        <a:endCxn id="279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285"/>
                      <p:cNvCxnSpPr>
                        <a:stCxn id="279" idx="6"/>
                        <a:endCxn id="278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2" name="Group 57"/>
                    <p:cNvGrpSpPr/>
                    <p:nvPr/>
                  </p:nvGrpSpPr>
                  <p:grpSpPr>
                    <a:xfrm>
                      <a:off x="2373312" y="467899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265" name="Oval 264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6" name="Oval 265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7" name="Oval 266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8" name="Oval 267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69" name="Oval 268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70" name="Oval 269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271" name="Straight Connector 270"/>
                      <p:cNvCxnSpPr>
                        <a:stCxn id="265" idx="6"/>
                        <a:endCxn id="266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Straight Connector 271"/>
                      <p:cNvCxnSpPr>
                        <a:stCxn id="266" idx="6"/>
                        <a:endCxn id="270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Straight Connector 272"/>
                      <p:cNvCxnSpPr>
                        <a:stCxn id="270" idx="6"/>
                        <a:endCxn id="269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Straight Connector 273"/>
                      <p:cNvCxnSpPr>
                        <a:stCxn id="269" idx="6"/>
                        <a:endCxn id="268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Straight Connector 274"/>
                      <p:cNvCxnSpPr>
                        <a:stCxn id="268" idx="6"/>
                        <a:endCxn id="267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3" name="Group 69"/>
                    <p:cNvGrpSpPr/>
                    <p:nvPr/>
                  </p:nvGrpSpPr>
                  <p:grpSpPr>
                    <a:xfrm>
                      <a:off x="2373312" y="5448617"/>
                      <a:ext cx="5410200" cy="457200"/>
                      <a:chOff x="2373312" y="2370137"/>
                      <a:chExt cx="5410200" cy="457200"/>
                    </a:xfrm>
                  </p:grpSpPr>
                  <p:sp>
                    <p:nvSpPr>
                      <p:cNvPr id="254" name="Oval 253"/>
                      <p:cNvSpPr/>
                      <p:nvPr/>
                    </p:nvSpPr>
                    <p:spPr bwMode="auto">
                      <a:xfrm>
                        <a:off x="2373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5" name="Oval 254"/>
                      <p:cNvSpPr/>
                      <p:nvPr/>
                    </p:nvSpPr>
                    <p:spPr bwMode="auto">
                      <a:xfrm>
                        <a:off x="33639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6" name="Oval 255"/>
                      <p:cNvSpPr/>
                      <p:nvPr/>
                    </p:nvSpPr>
                    <p:spPr bwMode="auto">
                      <a:xfrm>
                        <a:off x="73263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7" name="Oval 256"/>
                      <p:cNvSpPr/>
                      <p:nvPr/>
                    </p:nvSpPr>
                    <p:spPr bwMode="auto">
                      <a:xfrm>
                        <a:off x="63357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8" name="Oval 257"/>
                      <p:cNvSpPr/>
                      <p:nvPr/>
                    </p:nvSpPr>
                    <p:spPr bwMode="auto">
                      <a:xfrm>
                        <a:off x="53451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sp>
                    <p:nvSpPr>
                      <p:cNvPr id="259" name="Oval 258"/>
                      <p:cNvSpPr/>
                      <p:nvPr/>
                    </p:nvSpPr>
                    <p:spPr bwMode="auto">
                      <a:xfrm>
                        <a:off x="4354512" y="2370137"/>
                        <a:ext cx="457200" cy="45720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2"/>
                      </a:lnRef>
                      <a:fillRef idx="2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charset="0"/>
                          <a:cs typeface="Arial Unicode MS" charset="0"/>
                        </a:endParaRPr>
                      </a:p>
                    </p:txBody>
                  </p:sp>
                  <p:cxnSp>
                    <p:nvCxnSpPr>
                      <p:cNvPr id="260" name="Straight Connector 259"/>
                      <p:cNvCxnSpPr>
                        <a:stCxn id="254" idx="6"/>
                        <a:endCxn id="255" idx="2"/>
                      </p:cNvCxnSpPr>
                      <p:nvPr/>
                    </p:nvCxnSpPr>
                    <p:spPr bwMode="auto">
                      <a:xfrm>
                        <a:off x="28305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" name="Straight Connector 260"/>
                      <p:cNvCxnSpPr>
                        <a:stCxn id="255" idx="6"/>
                        <a:endCxn id="259" idx="2"/>
                      </p:cNvCxnSpPr>
                      <p:nvPr/>
                    </p:nvCxnSpPr>
                    <p:spPr bwMode="auto">
                      <a:xfrm>
                        <a:off x="3821112" y="2598737"/>
                        <a:ext cx="53340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2" name="Straight Connector 261"/>
                      <p:cNvCxnSpPr>
                        <a:stCxn id="259" idx="6"/>
                        <a:endCxn id="258" idx="2"/>
                      </p:cNvCxnSpPr>
                      <p:nvPr/>
                    </p:nvCxnSpPr>
                    <p:spPr bwMode="auto">
                      <a:xfrm>
                        <a:off x="48117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3" name="Straight Connector 262"/>
                      <p:cNvCxnSpPr>
                        <a:stCxn id="258" idx="6"/>
                        <a:endCxn id="257" idx="2"/>
                      </p:cNvCxnSpPr>
                      <p:nvPr/>
                    </p:nvCxnSpPr>
                    <p:spPr bwMode="auto">
                      <a:xfrm>
                        <a:off x="58023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4" name="Straight Connector 263"/>
                      <p:cNvCxnSpPr>
                        <a:stCxn id="257" idx="6"/>
                        <a:endCxn id="256" idx="2"/>
                      </p:cNvCxnSpPr>
                      <p:nvPr/>
                    </p:nvCxnSpPr>
                    <p:spPr bwMode="auto">
                      <a:xfrm>
                        <a:off x="6792912" y="2598737"/>
                        <a:ext cx="53340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12" name="Group 123"/>
                  <p:cNvGrpSpPr/>
                  <p:nvPr/>
                </p:nvGrpSpPr>
                <p:grpSpPr>
                  <a:xfrm>
                    <a:off x="2555399" y="2713037"/>
                    <a:ext cx="4954588" cy="3396045"/>
                    <a:chOff x="2555399" y="2713037"/>
                    <a:chExt cx="4954588" cy="3396045"/>
                  </a:xfrm>
                </p:grpSpPr>
                <p:grpSp>
                  <p:nvGrpSpPr>
                    <p:cNvPr id="213" name="Group 94"/>
                    <p:cNvGrpSpPr/>
                    <p:nvPr/>
                  </p:nvGrpSpPr>
                  <p:grpSpPr>
                    <a:xfrm>
                      <a:off x="2555399" y="2713037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242" name="Straight Connector 241"/>
                      <p:cNvCxnSpPr>
                        <a:endCxn id="287" idx="0"/>
                      </p:cNvCxnSpPr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3" name="Straight Connector 242"/>
                      <p:cNvCxnSpPr>
                        <a:endCxn id="288" idx="0"/>
                      </p:cNvCxnSpPr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Straight Connector 243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5" name="Straight Connector 244"/>
                      <p:cNvCxnSpPr>
                        <a:endCxn id="292" idx="0"/>
                      </p:cNvCxnSpPr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6" name="Straight Connector 245"/>
                      <p:cNvCxnSpPr>
                        <a:endCxn id="290" idx="0"/>
                      </p:cNvCxnSpPr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7" name="Straight Connector 246"/>
                      <p:cNvCxnSpPr>
                        <a:endCxn id="289" idx="0"/>
                      </p:cNvCxnSpPr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4" name="Group 95"/>
                    <p:cNvGrpSpPr/>
                    <p:nvPr/>
                  </p:nvGrpSpPr>
                  <p:grpSpPr>
                    <a:xfrm>
                      <a:off x="2555399" y="3474839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236" name="Straight Connector 235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Straight Connector 236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8" name="Straight Connector 237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9" name="Straight Connector 238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Straight Connector 239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Straight Connector 240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5" name="Group 102"/>
                    <p:cNvGrpSpPr/>
                    <p:nvPr/>
                  </p:nvGrpSpPr>
                  <p:grpSpPr>
                    <a:xfrm>
                      <a:off x="2555399" y="4248516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230" name="Straight Connector 229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230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3" name="Straight Connector 232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233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Group 109"/>
                    <p:cNvGrpSpPr/>
                    <p:nvPr/>
                  </p:nvGrpSpPr>
                  <p:grpSpPr>
                    <a:xfrm>
                      <a:off x="2555399" y="5022193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224" name="Straight Connector 223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6" name="Straight Connector 225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1"/>
                      </a:lnRef>
                      <a:fillRef idx="0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Straight Connector 226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Straight Connector 227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228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0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7" name="Group 116"/>
                    <p:cNvGrpSpPr/>
                    <p:nvPr/>
                  </p:nvGrpSpPr>
                  <p:grpSpPr>
                    <a:xfrm>
                      <a:off x="2555399" y="5796662"/>
                      <a:ext cx="4954588" cy="312420"/>
                      <a:chOff x="2560637" y="2713831"/>
                      <a:chExt cx="4954588" cy="312420"/>
                    </a:xfrm>
                  </p:grpSpPr>
                  <p:cxnSp>
                    <p:nvCxnSpPr>
                      <p:cNvPr id="218" name="Straight Connector 217"/>
                      <p:cNvCxnSpPr/>
                      <p:nvPr/>
                    </p:nvCxnSpPr>
                    <p:spPr bwMode="auto">
                      <a:xfrm rot="5400000">
                        <a:off x="2405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9" name="Straight Connector 218"/>
                      <p:cNvCxnSpPr/>
                      <p:nvPr/>
                    </p:nvCxnSpPr>
                    <p:spPr bwMode="auto">
                      <a:xfrm rot="5400000">
                        <a:off x="33958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219"/>
                      <p:cNvCxnSpPr/>
                      <p:nvPr/>
                    </p:nvCxnSpPr>
                    <p:spPr bwMode="auto">
                      <a:xfrm rot="5400000">
                        <a:off x="43864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/>
                      <p:cNvCxnSpPr/>
                      <p:nvPr/>
                    </p:nvCxnSpPr>
                    <p:spPr bwMode="auto">
                      <a:xfrm rot="5400000">
                        <a:off x="53770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Straight Connector 221"/>
                      <p:cNvCxnSpPr/>
                      <p:nvPr/>
                    </p:nvCxnSpPr>
                    <p:spPr bwMode="auto">
                      <a:xfrm rot="5400000">
                        <a:off x="63676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Straight Connector 222"/>
                      <p:cNvCxnSpPr/>
                      <p:nvPr/>
                    </p:nvCxnSpPr>
                    <p:spPr bwMode="auto">
                      <a:xfrm rot="5400000">
                        <a:off x="7358221" y="2869247"/>
                        <a:ext cx="312420" cy="1588"/>
                      </a:xfrm>
                      <a:prstGeom prst="line">
                        <a:avLst/>
                      </a:prstGeom>
                      <a:ln>
                        <a:solidFill>
                          <a:srgbClr val="FFC000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3">
                        <a:schemeClr val="accent5"/>
                      </a:lnRef>
                      <a:fillRef idx="0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173" name="TextBox 172"/>
              <p:cNvSpPr txBox="1"/>
              <p:nvPr/>
            </p:nvSpPr>
            <p:spPr>
              <a:xfrm>
                <a:off x="587851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762432" y="236306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00983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00983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8785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63111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74719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63111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515032" y="236251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9383712" y="23472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849979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9368472" y="30330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009832" y="37041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5878512" y="37188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5025072" y="440467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587851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674719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763111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674719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7631112" y="438998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851503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9368472" y="37036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849979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9368472" y="43894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009832" y="50599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5878512" y="50605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00983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58785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676243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6762432" y="5746349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763111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763111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849979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3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9383712" y="507523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2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849979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1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9368472" y="5745797"/>
                <a:ext cx="5334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0</a:t>
                </a:r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6407638" y="6980237"/>
              <a:ext cx="20574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Job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696912" y="5146994"/>
            <a:ext cx="1359603" cy="1223643"/>
            <a:chOff x="544512" y="3932237"/>
            <a:chExt cx="1359603" cy="1223643"/>
          </a:xfrm>
        </p:grpSpPr>
        <p:sp>
          <p:nvSpPr>
            <p:cNvPr id="650" name="Rectangle 114"/>
            <p:cNvSpPr/>
            <p:nvPr/>
          </p:nvSpPr>
          <p:spPr bwMode="auto">
            <a:xfrm>
              <a:off x="544512" y="3932237"/>
              <a:ext cx="1359603" cy="122364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655" name="Group 654"/>
            <p:cNvGrpSpPr/>
            <p:nvPr/>
          </p:nvGrpSpPr>
          <p:grpSpPr>
            <a:xfrm>
              <a:off x="671863" y="4121424"/>
              <a:ext cx="1104900" cy="845268"/>
              <a:chOff x="620712" y="4046537"/>
              <a:chExt cx="1104900" cy="845268"/>
            </a:xfrm>
          </p:grpSpPr>
          <p:sp>
            <p:nvSpPr>
              <p:cNvPr id="651" name="TextBox 650"/>
              <p:cNvSpPr txBox="1"/>
              <p:nvPr/>
            </p:nvSpPr>
            <p:spPr>
              <a:xfrm>
                <a:off x="620712" y="40465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52" name="TextBox 651"/>
              <p:cNvSpPr txBox="1"/>
              <p:nvPr/>
            </p:nvSpPr>
            <p:spPr>
              <a:xfrm>
                <a:off x="1268412" y="40465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53" name="TextBox 652"/>
              <p:cNvSpPr txBox="1"/>
              <p:nvPr/>
            </p:nvSpPr>
            <p:spPr>
              <a:xfrm>
                <a:off x="620712" y="45418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54" name="TextBox 653"/>
              <p:cNvSpPr txBox="1"/>
              <p:nvPr/>
            </p:nvSpPr>
            <p:spPr>
              <a:xfrm>
                <a:off x="1268412" y="45418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657" name="Group 656"/>
          <p:cNvGrpSpPr/>
          <p:nvPr/>
        </p:nvGrpSpPr>
        <p:grpSpPr>
          <a:xfrm>
            <a:off x="2678112" y="5146994"/>
            <a:ext cx="1359603" cy="1223643"/>
            <a:chOff x="544512" y="3932237"/>
            <a:chExt cx="1359603" cy="1223643"/>
          </a:xfrm>
        </p:grpSpPr>
        <p:sp>
          <p:nvSpPr>
            <p:cNvPr id="658" name="Rectangle 114"/>
            <p:cNvSpPr/>
            <p:nvPr/>
          </p:nvSpPr>
          <p:spPr bwMode="auto">
            <a:xfrm>
              <a:off x="544512" y="3932237"/>
              <a:ext cx="1359603" cy="12236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659" name="Group 654"/>
            <p:cNvGrpSpPr/>
            <p:nvPr/>
          </p:nvGrpSpPr>
          <p:grpSpPr>
            <a:xfrm>
              <a:off x="671863" y="4121424"/>
              <a:ext cx="1104900" cy="845268"/>
              <a:chOff x="620712" y="4046537"/>
              <a:chExt cx="1104900" cy="845268"/>
            </a:xfrm>
          </p:grpSpPr>
          <p:sp>
            <p:nvSpPr>
              <p:cNvPr id="660" name="TextBox 659"/>
              <p:cNvSpPr txBox="1"/>
              <p:nvPr/>
            </p:nvSpPr>
            <p:spPr>
              <a:xfrm>
                <a:off x="620712" y="40465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61" name="TextBox 660"/>
              <p:cNvSpPr txBox="1"/>
              <p:nvPr/>
            </p:nvSpPr>
            <p:spPr>
              <a:xfrm>
                <a:off x="1268412" y="40465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62" name="TextBox 661"/>
              <p:cNvSpPr txBox="1"/>
              <p:nvPr/>
            </p:nvSpPr>
            <p:spPr>
              <a:xfrm>
                <a:off x="620712" y="45418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663" name="TextBox 662"/>
              <p:cNvSpPr txBox="1"/>
              <p:nvPr/>
            </p:nvSpPr>
            <p:spPr>
              <a:xfrm>
                <a:off x="1268412" y="4541837"/>
                <a:ext cx="4572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</p:grpSp>
      <p:sp>
        <p:nvSpPr>
          <p:cNvPr id="665" name="TextBox 664"/>
          <p:cNvSpPr txBox="1"/>
          <p:nvPr/>
        </p:nvSpPr>
        <p:spPr>
          <a:xfrm>
            <a:off x="5601982" y="6347054"/>
            <a:ext cx="36687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 highlighted edges take 1 hop on machine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Working on mapping with absolute cabling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Will be comparing these styles of mapping to arbitrary placement of tasks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/>
              <a:t>3D job meshes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 preferRelativeResize="0">
            <a:picLocks noChangeArrowheads="1"/>
          </p:cNvPicPr>
          <p:nvPr/>
        </p:nvPicPr>
        <p:blipFill>
          <a:blip r:embed="rId2" cstate="print"/>
          <a:srcRect l="34053" t="34732" r="19095" b="17708"/>
          <a:stretch>
            <a:fillRect/>
          </a:stretch>
        </p:blipFill>
        <p:spPr bwMode="auto">
          <a:xfrm>
            <a:off x="0" y="-29845"/>
            <a:ext cx="10149840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112" y="579437"/>
            <a:ext cx="8569325" cy="1620837"/>
          </a:xfrm>
        </p:spPr>
        <p:txBody>
          <a:bodyPr/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  <a:t/>
            </a:r>
            <a:b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</a:b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onsole" pitchFamily="49" charset="0"/>
              </a:rPr>
              <a:t>Thanks for listening!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351" y="2789237"/>
            <a:ext cx="4783138" cy="3278443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Name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ctr"/>
            <a:r>
              <a:rPr lang="en-US" dirty="0" smtClean="0"/>
              <a:t>According to its creators, "</a:t>
            </a:r>
            <a:r>
              <a:rPr lang="en-US" dirty="0"/>
              <a:t>The dragonﬂy name is used for the topology because of the </a:t>
            </a:r>
            <a:r>
              <a:rPr lang="en-US" dirty="0" err="1" smtClean="0"/>
              <a:t>dragonﬂy’s</a:t>
            </a:r>
            <a:r>
              <a:rPr lang="en-US" dirty="0" smtClean="0"/>
              <a:t> wide </a:t>
            </a:r>
            <a:r>
              <a:rPr lang="en-US" dirty="0"/>
              <a:t>body but narrow wings – similar to the proposed topology with a </a:t>
            </a:r>
            <a:r>
              <a:rPr lang="en-US" dirty="0" smtClean="0"/>
              <a:t>large group </a:t>
            </a:r>
            <a:r>
              <a:rPr lang="en-US" dirty="0"/>
              <a:t>but narrow channels connecting the groups."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64112" y="2017685"/>
            <a:ext cx="4800600" cy="5267352"/>
            <a:chOff x="5345112" y="2027237"/>
            <a:chExt cx="4800600" cy="5267352"/>
          </a:xfrm>
        </p:grpSpPr>
        <p:grpSp>
          <p:nvGrpSpPr>
            <p:cNvPr id="19" name="Group 18"/>
            <p:cNvGrpSpPr/>
            <p:nvPr/>
          </p:nvGrpSpPr>
          <p:grpSpPr>
            <a:xfrm>
              <a:off x="6221412" y="2027237"/>
              <a:ext cx="3048000" cy="2302879"/>
              <a:chOff x="5649912" y="1951037"/>
              <a:chExt cx="3733800" cy="2461698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259512" y="1951037"/>
                <a:ext cx="2743200" cy="1447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 Unicode MS" charset="0"/>
                  </a:rPr>
                  <a:t>Group (large)</a:t>
                </a:r>
              </a:p>
            </p:txBody>
          </p:sp>
          <p:cxnSp>
            <p:nvCxnSpPr>
              <p:cNvPr id="10" name="Straight Connector 9"/>
              <p:cNvCxnSpPr>
                <a:stCxn id="8" idx="2"/>
              </p:cNvCxnSpPr>
              <p:nvPr/>
            </p:nvCxnSpPr>
            <p:spPr bwMode="auto">
              <a:xfrm rot="16200000" flipH="1">
                <a:off x="8164512" y="2865437"/>
                <a:ext cx="685800" cy="17526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8" idx="2"/>
              </p:cNvCxnSpPr>
              <p:nvPr/>
            </p:nvCxnSpPr>
            <p:spPr bwMode="auto">
              <a:xfrm rot="5400000">
                <a:off x="6411912" y="2636837"/>
                <a:ext cx="457200" cy="1981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8" idx="2"/>
              </p:cNvCxnSpPr>
              <p:nvPr/>
            </p:nvCxnSpPr>
            <p:spPr bwMode="auto">
              <a:xfrm rot="5400000">
                <a:off x="6602412" y="2979737"/>
                <a:ext cx="609600" cy="1447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530022" y="3824506"/>
                <a:ext cx="2480310" cy="58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Global channels (narrow)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8" name="Up-Down Arrow 17"/>
            <p:cNvSpPr/>
            <p:nvPr/>
          </p:nvSpPr>
          <p:spPr bwMode="auto">
            <a:xfrm>
              <a:off x="7402512" y="4475189"/>
              <a:ext cx="685800" cy="1219200"/>
            </a:xfrm>
            <a:prstGeom prst="up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5112" y="5303837"/>
              <a:ext cx="4800600" cy="1990752"/>
              <a:chOff x="5345112" y="5141885"/>
              <a:chExt cx="4800600" cy="1990752"/>
            </a:xfrm>
          </p:grpSpPr>
          <p:pic>
            <p:nvPicPr>
              <p:cNvPr id="22531" name="Picture 3" descr="C:\Users\Emily\AppData\Local\Microsoft\Windows\Temporary Internet Files\Content.IE5\3NJIOH9J\MC900326478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29565" y="5303759"/>
                <a:ext cx="2396947" cy="1828878"/>
              </a:xfrm>
              <a:prstGeom prst="rect">
                <a:avLst/>
              </a:prstGeom>
              <a:noFill/>
            </p:spPr>
          </p:pic>
          <p:sp>
            <p:nvSpPr>
              <p:cNvPr id="22" name="Left Brace 21"/>
              <p:cNvSpPr/>
              <p:nvPr/>
            </p:nvSpPr>
            <p:spPr bwMode="auto">
              <a:xfrm rot="20534480">
                <a:off x="6238945" y="6101927"/>
                <a:ext cx="381000" cy="923975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5112" y="6446837"/>
                <a:ext cx="1143000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Wings (narrow)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Right Brace 23"/>
              <p:cNvSpPr/>
              <p:nvPr/>
            </p:nvSpPr>
            <p:spPr bwMode="auto">
              <a:xfrm rot="20350363">
                <a:off x="8837096" y="5141885"/>
                <a:ext cx="493776" cy="1730922"/>
              </a:xfrm>
              <a:prstGeom prst="righ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002712" y="5725153"/>
                <a:ext cx="1143000" cy="49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Body (wide)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165350"/>
            <a:ext cx="9185274" cy="4276725"/>
          </a:xfrm>
        </p:spPr>
        <p:txBody>
          <a:bodyPr/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0" dirty="0" smtClean="0"/>
              <a:t>http://markbw.com/id68.html</a:t>
            </a:r>
            <a:endParaRPr lang="en-US" sz="2000" dirty="0" smtClean="0">
              <a:hlinkClick r:id="rId2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http://www.webestigate.com/2010/11/13/u-s-building-next-powerful-supercomputers/ibm_supercomputer/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http://www.tacc.utexas.edu/documents/13601/498275/DigitizingPast.pdf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http://www.tacc.utexas.edu/documents/13601/498275/WirelessWorries.pdf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http://www.tacc.utexas.edu/documents/13601/498275/CenteroftheStorm.pdf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http://www.tacc.utexas.edu/documents/13601/498275/EmergencyComputingJapan.pdf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http://people.hofstra.edu/geotrans/eng/ch1en/conc1en/typenettopo.html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/>
              <a:t>http://www.theregister.co.uk/2012/11/08/cray_cascade_xc30_supercomputer?page=2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Nodes are connected to routers</a:t>
            </a:r>
          </a:p>
        </p:txBody>
      </p:sp>
      <p:grpSp>
        <p:nvGrpSpPr>
          <p:cNvPr id="224" name="Group 33"/>
          <p:cNvGrpSpPr>
            <a:grpSpLocks noChangeAspect="1"/>
          </p:cNvGrpSpPr>
          <p:nvPr/>
        </p:nvGrpSpPr>
        <p:grpSpPr>
          <a:xfrm>
            <a:off x="5726112" y="2423556"/>
            <a:ext cx="2971800" cy="4023281"/>
            <a:chOff x="11288712" y="2332037"/>
            <a:chExt cx="337711" cy="457200"/>
          </a:xfrm>
        </p:grpSpPr>
        <p:grpSp>
          <p:nvGrpSpPr>
            <p:cNvPr id="249" name="Group 20"/>
            <p:cNvGrpSpPr/>
            <p:nvPr/>
          </p:nvGrpSpPr>
          <p:grpSpPr>
            <a:xfrm>
              <a:off x="11288712" y="2332037"/>
              <a:ext cx="337711" cy="457200"/>
              <a:chOff x="11288712" y="2332037"/>
              <a:chExt cx="337711" cy="457200"/>
            </a:xfrm>
          </p:grpSpPr>
          <p:sp>
            <p:nvSpPr>
              <p:cNvPr id="252" name="Rectangle 16"/>
              <p:cNvSpPr/>
              <p:nvPr/>
            </p:nvSpPr>
            <p:spPr bwMode="auto">
              <a:xfrm>
                <a:off x="11297547" y="2514917"/>
                <a:ext cx="320040" cy="274320"/>
              </a:xfrm>
              <a:prstGeom prst="rect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rPr>
                  <a:t>Router</a:t>
                </a:r>
              </a:p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2000" dirty="0" smtClean="0">
                    <a:latin typeface="Arial" charset="0"/>
                    <a:cs typeface="Arial Unicode MS" charset="0"/>
                  </a:rPr>
                  <a:t>(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rPr>
                  <a:t>directs network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effectLst/>
                    <a:latin typeface="Arial" charset="0"/>
                    <a:cs typeface="Arial Unicode MS" charset="0"/>
                  </a:rPr>
                  <a:t> traffic)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253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254" name="Oval 1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Node 0</a:t>
                  </a:r>
                </a:p>
              </p:txBody>
            </p:sp>
            <p:sp>
              <p:nvSpPr>
                <p:cNvPr id="255" name="Oval 18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Node 1</a:t>
                  </a:r>
                </a:p>
              </p:txBody>
            </p:sp>
          </p:grpSp>
        </p:grpSp>
        <p:cxnSp>
          <p:nvCxnSpPr>
            <p:cNvPr id="250" name="Straight Connector 249"/>
            <p:cNvCxnSpPr>
              <a:stCxn id="229" idx="4"/>
            </p:cNvCxnSpPr>
            <p:nvPr/>
          </p:nvCxnSpPr>
          <p:spPr bwMode="auto">
            <a:xfrm rot="16200000" flipH="1">
              <a:off x="11384569" y="2441919"/>
              <a:ext cx="45720" cy="1002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1" name="Straight Connector 32"/>
            <p:cNvCxnSpPr/>
            <p:nvPr/>
          </p:nvCxnSpPr>
          <p:spPr bwMode="auto">
            <a:xfrm rot="5400000" flipH="1" flipV="1">
              <a:off x="11484845" y="2441919"/>
              <a:ext cx="45720" cy="100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79" name="Straight Connector 378"/>
          <p:cNvCxnSpPr/>
          <p:nvPr/>
        </p:nvCxnSpPr>
        <p:spPr bwMode="auto">
          <a:xfrm>
            <a:off x="6488112" y="6065837"/>
            <a:ext cx="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 bwMode="auto">
          <a:xfrm>
            <a:off x="7935912" y="6065837"/>
            <a:ext cx="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3897312" y="5837237"/>
            <a:ext cx="1371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Outgoing ports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83" name="Straight Arrow Connector 382"/>
          <p:cNvCxnSpPr>
            <a:stCxn id="381" idx="3"/>
          </p:cNvCxnSpPr>
          <p:nvPr/>
        </p:nvCxnSpPr>
        <p:spPr bwMode="auto">
          <a:xfrm>
            <a:off x="5268912" y="6169636"/>
            <a:ext cx="1219200" cy="486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5" name="Straight Arrow Connector 384"/>
          <p:cNvCxnSpPr>
            <a:stCxn id="381" idx="3"/>
          </p:cNvCxnSpPr>
          <p:nvPr/>
        </p:nvCxnSpPr>
        <p:spPr bwMode="auto">
          <a:xfrm>
            <a:off x="5268912" y="6169636"/>
            <a:ext cx="2667000" cy="5058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Nodes are connected to routers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Routers are connected in groups of equal size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Fully connected within groups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“Virtual router”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5726112" y="2027237"/>
            <a:ext cx="1387366" cy="1600200"/>
            <a:chOff x="4491146" y="2027237"/>
            <a:chExt cx="1387366" cy="1600200"/>
          </a:xfrm>
        </p:grpSpPr>
        <p:grpSp>
          <p:nvGrpSpPr>
            <p:cNvPr id="2" name="Group 33"/>
            <p:cNvGrpSpPr>
              <a:grpSpLocks noChangeAspect="1"/>
            </p:cNvGrpSpPr>
            <p:nvPr/>
          </p:nvGrpSpPr>
          <p:grpSpPr>
            <a:xfrm>
              <a:off x="4583112" y="2027237"/>
              <a:ext cx="1181990" cy="1600200"/>
              <a:chOff x="11288712" y="2332037"/>
              <a:chExt cx="337711" cy="457200"/>
            </a:xfrm>
          </p:grpSpPr>
          <p:grpSp>
            <p:nvGrpSpPr>
              <p:cNvPr id="3" name="Group 20"/>
              <p:cNvGrpSpPr/>
              <p:nvPr/>
            </p:nvGrpSpPr>
            <p:grpSpPr>
              <a:xfrm>
                <a:off x="11288712" y="2332037"/>
                <a:ext cx="337711" cy="457200"/>
                <a:chOff x="11288712" y="2332037"/>
                <a:chExt cx="337711" cy="457200"/>
              </a:xfrm>
            </p:grpSpPr>
            <p:sp>
              <p:nvSpPr>
                <p:cNvPr id="252" name="Rectangle 16"/>
                <p:cNvSpPr/>
                <p:nvPr/>
              </p:nvSpPr>
              <p:spPr bwMode="auto">
                <a:xfrm>
                  <a:off x="11297547" y="2514917"/>
                  <a:ext cx="320040" cy="2743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Router</a:t>
                  </a:r>
                </a:p>
              </p:txBody>
            </p:sp>
            <p:grpSp>
              <p:nvGrpSpPr>
                <p:cNvPr id="4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54" name="Oval 1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5" name="Oval 1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cxnSp>
            <p:nvCxnSpPr>
              <p:cNvPr id="250" name="Straight Connector 249"/>
              <p:cNvCxnSpPr>
                <a:stCxn id="229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32"/>
              <p:cNvCxnSpPr/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491146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2712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Circular Arrow 81"/>
          <p:cNvSpPr/>
          <p:nvPr/>
        </p:nvSpPr>
        <p:spPr bwMode="auto">
          <a:xfrm rot="2098267">
            <a:off x="5925080" y="2311595"/>
            <a:ext cx="3834156" cy="4561050"/>
          </a:xfrm>
          <a:prstGeom prst="circularArrow">
            <a:avLst>
              <a:gd name="adj1" fmla="val 11468"/>
              <a:gd name="adj2" fmla="val 1317920"/>
              <a:gd name="adj3" fmla="val 20450552"/>
              <a:gd name="adj4" fmla="val 13460131"/>
              <a:gd name="adj5" fmla="val 123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880292" y="4541836"/>
            <a:ext cx="3741420" cy="1981201"/>
            <a:chOff x="4880292" y="4541836"/>
            <a:chExt cx="3741420" cy="1981201"/>
          </a:xfrm>
        </p:grpSpPr>
        <p:grpSp>
          <p:nvGrpSpPr>
            <p:cNvPr id="83" name="Group 82"/>
            <p:cNvGrpSpPr/>
            <p:nvPr/>
          </p:nvGrpSpPr>
          <p:grpSpPr>
            <a:xfrm>
              <a:off x="4880292" y="4541836"/>
              <a:ext cx="3741420" cy="1981201"/>
              <a:chOff x="4612640" y="4389437"/>
              <a:chExt cx="3741420" cy="1981201"/>
            </a:xfrm>
          </p:grpSpPr>
          <p:sp>
            <p:nvSpPr>
              <p:cNvPr id="327" name="Rounded Rectangle 2"/>
              <p:cNvSpPr/>
              <p:nvPr/>
            </p:nvSpPr>
            <p:spPr bwMode="auto">
              <a:xfrm>
                <a:off x="4714729" y="4389437"/>
                <a:ext cx="3602181" cy="1981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6" name="Group 58"/>
              <p:cNvGrpSpPr/>
              <p:nvPr/>
            </p:nvGrpSpPr>
            <p:grpSpPr>
              <a:xfrm>
                <a:off x="4720360" y="4541837"/>
                <a:ext cx="3499862" cy="1080655"/>
                <a:chOff x="4278312" y="2103437"/>
                <a:chExt cx="1480711" cy="457200"/>
              </a:xfrm>
            </p:grpSpPr>
            <p:grpSp>
              <p:nvGrpSpPr>
                <p:cNvPr id="7" name="Group 33"/>
                <p:cNvGrpSpPr/>
                <p:nvPr/>
              </p:nvGrpSpPr>
              <p:grpSpPr>
                <a:xfrm>
                  <a:off x="4278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8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7" name="Rectangle 1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9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9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60" name="Oval 1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55" name="Straight Connector 354"/>
                  <p:cNvCxnSpPr>
                    <a:stCxn id="334" idx="4"/>
                    <a:endCxn id="327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2"/>
                  <p:cNvCxnSpPr>
                    <a:stCxn id="327" idx="0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34"/>
                <p:cNvGrpSpPr/>
                <p:nvPr/>
              </p:nvGrpSpPr>
              <p:grpSpPr>
                <a:xfrm>
                  <a:off x="4659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1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2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48" name="Straight Connector 347"/>
                  <p:cNvCxnSpPr>
                    <a:stCxn id="352" idx="4"/>
                    <a:endCxn id="350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>
                    <a:stCxn id="350" idx="0"/>
                    <a:endCxn id="353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42"/>
                <p:cNvGrpSpPr/>
                <p:nvPr/>
              </p:nvGrpSpPr>
              <p:grpSpPr>
                <a:xfrm>
                  <a:off x="5040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4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43" name="Rectangle 4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5" name="Group 343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45" name="Oval 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41" name="Straight Connector 44"/>
                  <p:cNvCxnSpPr/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45"/>
                  <p:cNvCxnSpPr>
                    <a:endCxn id="346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50"/>
                <p:cNvGrpSpPr/>
                <p:nvPr/>
              </p:nvGrpSpPr>
              <p:grpSpPr>
                <a:xfrm>
                  <a:off x="5421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7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8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34" name="Straight Connector 52"/>
                  <p:cNvCxnSpPr>
                    <a:stCxn id="338" idx="4"/>
                    <a:endCxn id="336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>
                    <a:stCxn id="336" idx="0"/>
                    <a:endCxn id="339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Freeform 74"/>
              <p:cNvSpPr/>
              <p:nvPr/>
            </p:nvSpPr>
            <p:spPr bwMode="auto">
              <a:xfrm>
                <a:off x="5349240" y="5638800"/>
                <a:ext cx="502920" cy="243840"/>
              </a:xfrm>
              <a:custGeom>
                <a:avLst/>
                <a:gdLst>
                  <a:gd name="connsiteX0" fmla="*/ 0 w 502920"/>
                  <a:gd name="connsiteY0" fmla="*/ 0 h 243840"/>
                  <a:gd name="connsiteX1" fmla="*/ 243840 w 502920"/>
                  <a:gd name="connsiteY1" fmla="*/ 243840 h 243840"/>
                  <a:gd name="connsiteX2" fmla="*/ 502920 w 502920"/>
                  <a:gd name="connsiteY2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243840">
                    <a:moveTo>
                      <a:pt x="0" y="0"/>
                    </a:moveTo>
                    <a:cubicBezTo>
                      <a:pt x="80010" y="121920"/>
                      <a:pt x="160020" y="243840"/>
                      <a:pt x="243840" y="243840"/>
                    </a:cubicBezTo>
                    <a:cubicBezTo>
                      <a:pt x="327660" y="243840"/>
                      <a:pt x="415290" y="121920"/>
                      <a:pt x="5029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6263640" y="5623560"/>
                <a:ext cx="487680" cy="246380"/>
              </a:xfrm>
              <a:custGeom>
                <a:avLst/>
                <a:gdLst>
                  <a:gd name="connsiteX0" fmla="*/ 0 w 487680"/>
                  <a:gd name="connsiteY0" fmla="*/ 0 h 246380"/>
                  <a:gd name="connsiteX1" fmla="*/ 243840 w 487680"/>
                  <a:gd name="connsiteY1" fmla="*/ 243840 h 246380"/>
                  <a:gd name="connsiteX2" fmla="*/ 487680 w 487680"/>
                  <a:gd name="connsiteY2" fmla="*/ 15240 h 24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7680" h="246380">
                    <a:moveTo>
                      <a:pt x="0" y="0"/>
                    </a:moveTo>
                    <a:cubicBezTo>
                      <a:pt x="81280" y="120650"/>
                      <a:pt x="162560" y="241300"/>
                      <a:pt x="243840" y="243840"/>
                    </a:cubicBezTo>
                    <a:cubicBezTo>
                      <a:pt x="325120" y="246380"/>
                      <a:pt x="406400" y="130810"/>
                      <a:pt x="4876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7162800" y="5623560"/>
                <a:ext cx="441960" cy="231140"/>
              </a:xfrm>
              <a:custGeom>
                <a:avLst/>
                <a:gdLst>
                  <a:gd name="connsiteX0" fmla="*/ 0 w 441960"/>
                  <a:gd name="connsiteY0" fmla="*/ 15240 h 231140"/>
                  <a:gd name="connsiteX1" fmla="*/ 213360 w 441960"/>
                  <a:gd name="connsiteY1" fmla="*/ 228600 h 231140"/>
                  <a:gd name="connsiteX2" fmla="*/ 441960 w 441960"/>
                  <a:gd name="connsiteY2" fmla="*/ 0 h 23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960" h="231140">
                    <a:moveTo>
                      <a:pt x="0" y="15240"/>
                    </a:moveTo>
                    <a:cubicBezTo>
                      <a:pt x="69850" y="123190"/>
                      <a:pt x="139700" y="231140"/>
                      <a:pt x="213360" y="228600"/>
                    </a:cubicBezTo>
                    <a:cubicBezTo>
                      <a:pt x="287020" y="226060"/>
                      <a:pt x="403860" y="33020"/>
                      <a:pt x="44196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5120640" y="5623560"/>
                <a:ext cx="1874520" cy="442277"/>
              </a:xfrm>
              <a:custGeom>
                <a:avLst/>
                <a:gdLst>
                  <a:gd name="connsiteX0" fmla="*/ 0 w 1874520"/>
                  <a:gd name="connsiteY0" fmla="*/ 0 h 586740"/>
                  <a:gd name="connsiteX1" fmla="*/ 548640 w 1874520"/>
                  <a:gd name="connsiteY1" fmla="*/ 502920 h 586740"/>
                  <a:gd name="connsiteX2" fmla="*/ 1584960 w 1874520"/>
                  <a:gd name="connsiteY2" fmla="*/ 502920 h 586740"/>
                  <a:gd name="connsiteX3" fmla="*/ 1874520 w 1874520"/>
                  <a:gd name="connsiteY3" fmla="*/ 0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4520" h="586740">
                    <a:moveTo>
                      <a:pt x="0" y="0"/>
                    </a:moveTo>
                    <a:cubicBezTo>
                      <a:pt x="142240" y="209550"/>
                      <a:pt x="284480" y="419100"/>
                      <a:pt x="548640" y="502920"/>
                    </a:cubicBezTo>
                    <a:cubicBezTo>
                      <a:pt x="812800" y="586740"/>
                      <a:pt x="1363980" y="586740"/>
                      <a:pt x="1584960" y="502920"/>
                    </a:cubicBezTo>
                    <a:cubicBezTo>
                      <a:pt x="1805940" y="419100"/>
                      <a:pt x="1840230" y="209550"/>
                      <a:pt x="18745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6096000" y="5608320"/>
                <a:ext cx="1645920" cy="533717"/>
              </a:xfrm>
              <a:custGeom>
                <a:avLst/>
                <a:gdLst>
                  <a:gd name="connsiteX0" fmla="*/ 0 w 1645920"/>
                  <a:gd name="connsiteY0" fmla="*/ 0 h 728980"/>
                  <a:gd name="connsiteX1" fmla="*/ 548640 w 1645920"/>
                  <a:gd name="connsiteY1" fmla="*/ 640080 h 728980"/>
                  <a:gd name="connsiteX2" fmla="*/ 1432560 w 1645920"/>
                  <a:gd name="connsiteY2" fmla="*/ 533400 h 728980"/>
                  <a:gd name="connsiteX3" fmla="*/ 1645920 w 1645920"/>
                  <a:gd name="connsiteY3" fmla="*/ 15240 h 72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728980">
                    <a:moveTo>
                      <a:pt x="0" y="0"/>
                    </a:moveTo>
                    <a:cubicBezTo>
                      <a:pt x="154940" y="275590"/>
                      <a:pt x="309880" y="551180"/>
                      <a:pt x="548640" y="640080"/>
                    </a:cubicBezTo>
                    <a:cubicBezTo>
                      <a:pt x="787400" y="728980"/>
                      <a:pt x="1249680" y="637540"/>
                      <a:pt x="1432560" y="533400"/>
                    </a:cubicBezTo>
                    <a:cubicBezTo>
                      <a:pt x="1615440" y="429260"/>
                      <a:pt x="1630680" y="222250"/>
                      <a:pt x="164592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4612640" y="5623560"/>
                <a:ext cx="3741420" cy="670877"/>
              </a:xfrm>
              <a:custGeom>
                <a:avLst/>
                <a:gdLst>
                  <a:gd name="connsiteX0" fmla="*/ 294640 w 3741420"/>
                  <a:gd name="connsiteY0" fmla="*/ 0 h 815340"/>
                  <a:gd name="connsiteX1" fmla="*/ 492760 w 3741420"/>
                  <a:gd name="connsiteY1" fmla="*/ 701040 h 815340"/>
                  <a:gd name="connsiteX2" fmla="*/ 3251200 w 3741420"/>
                  <a:gd name="connsiteY2" fmla="*/ 685800 h 815340"/>
                  <a:gd name="connsiteX3" fmla="*/ 3434080 w 3741420"/>
                  <a:gd name="connsiteY3" fmla="*/ 1524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1420" h="815340">
                    <a:moveTo>
                      <a:pt x="294640" y="0"/>
                    </a:moveTo>
                    <a:cubicBezTo>
                      <a:pt x="147320" y="293370"/>
                      <a:pt x="0" y="586740"/>
                      <a:pt x="492760" y="701040"/>
                    </a:cubicBezTo>
                    <a:cubicBezTo>
                      <a:pt x="985520" y="815340"/>
                      <a:pt x="2760980" y="800100"/>
                      <a:pt x="3251200" y="685800"/>
                    </a:cubicBezTo>
                    <a:cubicBezTo>
                      <a:pt x="3741420" y="571500"/>
                      <a:pt x="3403600" y="127000"/>
                      <a:pt x="34340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96411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835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7259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7683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211512" y="6065837"/>
            <a:ext cx="12303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Local channels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49912" y="4163272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Group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/>
          <p:cNvCxnSpPr>
            <a:stCxn id="90" idx="3"/>
          </p:cNvCxnSpPr>
          <p:nvPr/>
        </p:nvCxnSpPr>
        <p:spPr bwMode="auto">
          <a:xfrm flipV="1">
            <a:off x="4441825" y="5989637"/>
            <a:ext cx="598487" cy="3800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</p:cNvCxnSpPr>
          <p:nvPr/>
        </p:nvCxnSpPr>
        <p:spPr bwMode="auto">
          <a:xfrm flipV="1">
            <a:off x="4441825" y="5989637"/>
            <a:ext cx="1131887" cy="3800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0" idx="3"/>
            <a:endCxn id="80" idx="1"/>
          </p:cNvCxnSpPr>
          <p:nvPr/>
        </p:nvCxnSpPr>
        <p:spPr bwMode="auto">
          <a:xfrm flipV="1">
            <a:off x="4441825" y="6229349"/>
            <a:ext cx="2470467" cy="1402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>
            <a:off x="61071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>
            <a:off x="67167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421312" y="6507797"/>
            <a:ext cx="2819400" cy="548640"/>
            <a:chOff x="5421312" y="6294437"/>
            <a:chExt cx="2819400" cy="762000"/>
          </a:xfrm>
        </p:grpSpPr>
        <p:cxnSp>
          <p:nvCxnSpPr>
            <p:cNvPr id="109" name="Straight Connector 108"/>
            <p:cNvCxnSpPr/>
            <p:nvPr/>
          </p:nvCxnSpPr>
          <p:spPr bwMode="auto">
            <a:xfrm>
              <a:off x="54213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82407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6629625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5824083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6226854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7032396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7435167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7837938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8316912" y="6467840"/>
            <a:ext cx="1371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Outgoing ports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Nodes are connected to routers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Routers are connected in groups of equal size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Fully connected within groups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“Virtual router”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/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grpSp>
        <p:nvGrpSpPr>
          <p:cNvPr id="2" name="Group 51"/>
          <p:cNvGrpSpPr/>
          <p:nvPr/>
        </p:nvGrpSpPr>
        <p:grpSpPr>
          <a:xfrm>
            <a:off x="5726112" y="2027237"/>
            <a:ext cx="1387366" cy="1600200"/>
            <a:chOff x="4491146" y="2027237"/>
            <a:chExt cx="1387366" cy="1600200"/>
          </a:xfrm>
        </p:grpSpPr>
        <p:grpSp>
          <p:nvGrpSpPr>
            <p:cNvPr id="3" name="Group 33"/>
            <p:cNvGrpSpPr>
              <a:grpSpLocks noChangeAspect="1"/>
            </p:cNvGrpSpPr>
            <p:nvPr/>
          </p:nvGrpSpPr>
          <p:grpSpPr>
            <a:xfrm>
              <a:off x="4583112" y="2027237"/>
              <a:ext cx="1181990" cy="1600200"/>
              <a:chOff x="11288712" y="2332037"/>
              <a:chExt cx="337711" cy="45720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11288712" y="2332037"/>
                <a:ext cx="337711" cy="457200"/>
                <a:chOff x="11288712" y="2332037"/>
                <a:chExt cx="337711" cy="457200"/>
              </a:xfrm>
            </p:grpSpPr>
            <p:sp>
              <p:nvSpPr>
                <p:cNvPr id="252" name="Rectangle 16"/>
                <p:cNvSpPr/>
                <p:nvPr/>
              </p:nvSpPr>
              <p:spPr bwMode="auto">
                <a:xfrm>
                  <a:off x="11297547" y="2514917"/>
                  <a:ext cx="320040" cy="2743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Router</a:t>
                  </a:r>
                </a:p>
              </p:txBody>
            </p:sp>
            <p:grpSp>
              <p:nvGrpSpPr>
                <p:cNvPr id="5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54" name="Oval 1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5" name="Oval 1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cxnSp>
            <p:nvCxnSpPr>
              <p:cNvPr id="250" name="Straight Connector 249"/>
              <p:cNvCxnSpPr>
                <a:stCxn id="229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32"/>
              <p:cNvCxnSpPr/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491146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2712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Circular Arrow 81"/>
          <p:cNvSpPr/>
          <p:nvPr/>
        </p:nvSpPr>
        <p:spPr bwMode="auto">
          <a:xfrm rot="2098267">
            <a:off x="5925080" y="2311595"/>
            <a:ext cx="3834156" cy="4561050"/>
          </a:xfrm>
          <a:prstGeom prst="circularArrow">
            <a:avLst>
              <a:gd name="adj1" fmla="val 11468"/>
              <a:gd name="adj2" fmla="val 1317920"/>
              <a:gd name="adj3" fmla="val 20450552"/>
              <a:gd name="adj4" fmla="val 13460131"/>
              <a:gd name="adj5" fmla="val 123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5616892" y="5791199"/>
            <a:ext cx="502920" cy="243840"/>
          </a:xfrm>
          <a:custGeom>
            <a:avLst/>
            <a:gdLst>
              <a:gd name="connsiteX0" fmla="*/ 0 w 502920"/>
              <a:gd name="connsiteY0" fmla="*/ 0 h 243840"/>
              <a:gd name="connsiteX1" fmla="*/ 243840 w 502920"/>
              <a:gd name="connsiteY1" fmla="*/ 243840 h 243840"/>
              <a:gd name="connsiteX2" fmla="*/ 502920 w 502920"/>
              <a:gd name="connsiteY2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" h="243840">
                <a:moveTo>
                  <a:pt x="0" y="0"/>
                </a:moveTo>
                <a:cubicBezTo>
                  <a:pt x="80010" y="121920"/>
                  <a:pt x="160020" y="243840"/>
                  <a:pt x="243840" y="243840"/>
                </a:cubicBezTo>
                <a:cubicBezTo>
                  <a:pt x="327660" y="243840"/>
                  <a:pt x="415290" y="121920"/>
                  <a:pt x="50292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6531292" y="5775959"/>
            <a:ext cx="487680" cy="246380"/>
          </a:xfrm>
          <a:custGeom>
            <a:avLst/>
            <a:gdLst>
              <a:gd name="connsiteX0" fmla="*/ 0 w 487680"/>
              <a:gd name="connsiteY0" fmla="*/ 0 h 246380"/>
              <a:gd name="connsiteX1" fmla="*/ 243840 w 487680"/>
              <a:gd name="connsiteY1" fmla="*/ 243840 h 246380"/>
              <a:gd name="connsiteX2" fmla="*/ 487680 w 487680"/>
              <a:gd name="connsiteY2" fmla="*/ 15240 h 24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246380">
                <a:moveTo>
                  <a:pt x="0" y="0"/>
                </a:moveTo>
                <a:cubicBezTo>
                  <a:pt x="81280" y="120650"/>
                  <a:pt x="162560" y="241300"/>
                  <a:pt x="243840" y="243840"/>
                </a:cubicBezTo>
                <a:cubicBezTo>
                  <a:pt x="325120" y="246380"/>
                  <a:pt x="406400" y="130810"/>
                  <a:pt x="487680" y="152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7430452" y="5775959"/>
            <a:ext cx="441960" cy="231140"/>
          </a:xfrm>
          <a:custGeom>
            <a:avLst/>
            <a:gdLst>
              <a:gd name="connsiteX0" fmla="*/ 0 w 441960"/>
              <a:gd name="connsiteY0" fmla="*/ 15240 h 231140"/>
              <a:gd name="connsiteX1" fmla="*/ 213360 w 441960"/>
              <a:gd name="connsiteY1" fmla="*/ 228600 h 231140"/>
              <a:gd name="connsiteX2" fmla="*/ 441960 w 441960"/>
              <a:gd name="connsiteY2" fmla="*/ 0 h 23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" h="231140">
                <a:moveTo>
                  <a:pt x="0" y="15240"/>
                </a:moveTo>
                <a:cubicBezTo>
                  <a:pt x="69850" y="123190"/>
                  <a:pt x="139700" y="231140"/>
                  <a:pt x="213360" y="228600"/>
                </a:cubicBezTo>
                <a:cubicBezTo>
                  <a:pt x="287020" y="226060"/>
                  <a:pt x="403860" y="33020"/>
                  <a:pt x="44196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5388292" y="5775959"/>
            <a:ext cx="1874520" cy="442277"/>
          </a:xfrm>
          <a:custGeom>
            <a:avLst/>
            <a:gdLst>
              <a:gd name="connsiteX0" fmla="*/ 0 w 1874520"/>
              <a:gd name="connsiteY0" fmla="*/ 0 h 586740"/>
              <a:gd name="connsiteX1" fmla="*/ 548640 w 1874520"/>
              <a:gd name="connsiteY1" fmla="*/ 502920 h 586740"/>
              <a:gd name="connsiteX2" fmla="*/ 1584960 w 1874520"/>
              <a:gd name="connsiteY2" fmla="*/ 502920 h 586740"/>
              <a:gd name="connsiteX3" fmla="*/ 1874520 w 1874520"/>
              <a:gd name="connsiteY3" fmla="*/ 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586740">
                <a:moveTo>
                  <a:pt x="0" y="0"/>
                </a:moveTo>
                <a:cubicBezTo>
                  <a:pt x="142240" y="209550"/>
                  <a:pt x="284480" y="419100"/>
                  <a:pt x="548640" y="502920"/>
                </a:cubicBezTo>
                <a:cubicBezTo>
                  <a:pt x="812800" y="586740"/>
                  <a:pt x="1363980" y="586740"/>
                  <a:pt x="1584960" y="502920"/>
                </a:cubicBezTo>
                <a:cubicBezTo>
                  <a:pt x="1805940" y="419100"/>
                  <a:pt x="1840230" y="209550"/>
                  <a:pt x="1874520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363652" y="5760719"/>
            <a:ext cx="1645920" cy="533717"/>
          </a:xfrm>
          <a:custGeom>
            <a:avLst/>
            <a:gdLst>
              <a:gd name="connsiteX0" fmla="*/ 0 w 1645920"/>
              <a:gd name="connsiteY0" fmla="*/ 0 h 728980"/>
              <a:gd name="connsiteX1" fmla="*/ 548640 w 1645920"/>
              <a:gd name="connsiteY1" fmla="*/ 640080 h 728980"/>
              <a:gd name="connsiteX2" fmla="*/ 1432560 w 1645920"/>
              <a:gd name="connsiteY2" fmla="*/ 533400 h 728980"/>
              <a:gd name="connsiteX3" fmla="*/ 1645920 w 1645920"/>
              <a:gd name="connsiteY3" fmla="*/ 1524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728980">
                <a:moveTo>
                  <a:pt x="0" y="0"/>
                </a:moveTo>
                <a:cubicBezTo>
                  <a:pt x="154940" y="275590"/>
                  <a:pt x="309880" y="551180"/>
                  <a:pt x="548640" y="640080"/>
                </a:cubicBezTo>
                <a:cubicBezTo>
                  <a:pt x="787400" y="728980"/>
                  <a:pt x="1249680" y="637540"/>
                  <a:pt x="1432560" y="533400"/>
                </a:cubicBezTo>
                <a:cubicBezTo>
                  <a:pt x="1615440" y="429260"/>
                  <a:pt x="1630680" y="222250"/>
                  <a:pt x="1645920" y="152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4880292" y="5775959"/>
            <a:ext cx="3741420" cy="670877"/>
          </a:xfrm>
          <a:custGeom>
            <a:avLst/>
            <a:gdLst>
              <a:gd name="connsiteX0" fmla="*/ 294640 w 3741420"/>
              <a:gd name="connsiteY0" fmla="*/ 0 h 815340"/>
              <a:gd name="connsiteX1" fmla="*/ 492760 w 3741420"/>
              <a:gd name="connsiteY1" fmla="*/ 701040 h 815340"/>
              <a:gd name="connsiteX2" fmla="*/ 3251200 w 3741420"/>
              <a:gd name="connsiteY2" fmla="*/ 685800 h 815340"/>
              <a:gd name="connsiteX3" fmla="*/ 3434080 w 3741420"/>
              <a:gd name="connsiteY3" fmla="*/ 15240 h 81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420" h="815340">
                <a:moveTo>
                  <a:pt x="294640" y="0"/>
                </a:moveTo>
                <a:cubicBezTo>
                  <a:pt x="147320" y="293370"/>
                  <a:pt x="0" y="586740"/>
                  <a:pt x="492760" y="701040"/>
                </a:cubicBezTo>
                <a:cubicBezTo>
                  <a:pt x="985520" y="815340"/>
                  <a:pt x="2760980" y="800100"/>
                  <a:pt x="3251200" y="685800"/>
                </a:cubicBezTo>
                <a:cubicBezTo>
                  <a:pt x="3741420" y="571500"/>
                  <a:pt x="3403600" y="127000"/>
                  <a:pt x="3434080" y="152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4112" y="5191753"/>
            <a:ext cx="838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Router </a:t>
            </a:r>
          </a:p>
          <a:p>
            <a:pPr algn="ctr"/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5868352" y="5191753"/>
            <a:ext cx="838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Router </a:t>
            </a:r>
          </a:p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6772592" y="5191753"/>
            <a:ext cx="838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Router </a:t>
            </a:r>
          </a:p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7676832" y="5191753"/>
            <a:ext cx="8382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Router </a:t>
            </a:r>
          </a:p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27" name="Rounded Rectangle 2"/>
          <p:cNvSpPr/>
          <p:nvPr/>
        </p:nvSpPr>
        <p:spPr bwMode="auto">
          <a:xfrm>
            <a:off x="4982381" y="4541836"/>
            <a:ext cx="3602181" cy="19812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Acts like a single,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larger router instead of components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8" name="Group 58"/>
          <p:cNvGrpSpPr/>
          <p:nvPr/>
        </p:nvGrpSpPr>
        <p:grpSpPr>
          <a:xfrm>
            <a:off x="4994592" y="4694237"/>
            <a:ext cx="3499862" cy="432262"/>
            <a:chOff x="4278312" y="2103437"/>
            <a:chExt cx="1480711" cy="182880"/>
          </a:xfrm>
        </p:grpSpPr>
        <p:grpSp>
          <p:nvGrpSpPr>
            <p:cNvPr id="9" name="Group 33"/>
            <p:cNvGrpSpPr/>
            <p:nvPr/>
          </p:nvGrpSpPr>
          <p:grpSpPr>
            <a:xfrm>
              <a:off x="4278312" y="2103437"/>
              <a:ext cx="337711" cy="182880"/>
              <a:chOff x="11288712" y="2332037"/>
              <a:chExt cx="337711" cy="182880"/>
            </a:xfrm>
          </p:grpSpPr>
          <p:grpSp>
            <p:nvGrpSpPr>
              <p:cNvPr id="11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359" name="Oval 1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0</a:t>
                  </a:r>
                </a:p>
              </p:txBody>
            </p:sp>
            <p:sp>
              <p:nvSpPr>
                <p:cNvPr id="360" name="Oval 18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1</a:t>
                  </a:r>
                </a:p>
              </p:txBody>
            </p:sp>
          </p:grpSp>
          <p:cxnSp>
            <p:nvCxnSpPr>
              <p:cNvPr id="355" name="Straight Connector 354"/>
              <p:cNvCxnSpPr>
                <a:stCxn id="334" idx="4"/>
                <a:endCxn id="327" idx="0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2"/>
              <p:cNvCxnSpPr>
                <a:stCxn id="327" idx="0"/>
              </p:cNvCxnSpPr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4"/>
            <p:cNvGrpSpPr/>
            <p:nvPr/>
          </p:nvGrpSpPr>
          <p:grpSpPr>
            <a:xfrm>
              <a:off x="4659312" y="2103437"/>
              <a:ext cx="337711" cy="182880"/>
              <a:chOff x="11288712" y="2332037"/>
              <a:chExt cx="337711" cy="182880"/>
            </a:xfrm>
          </p:grpSpPr>
          <p:grpSp>
            <p:nvGrpSpPr>
              <p:cNvPr id="14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352" name="Oval 351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0</a:t>
                  </a:r>
                </a:p>
              </p:txBody>
            </p:sp>
            <p:sp>
              <p:nvSpPr>
                <p:cNvPr id="353" name="Oval 352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1</a:t>
                  </a:r>
                </a:p>
              </p:txBody>
            </p:sp>
          </p:grpSp>
          <p:cxnSp>
            <p:nvCxnSpPr>
              <p:cNvPr id="348" name="Straight Connector 347"/>
              <p:cNvCxnSpPr>
                <a:stCxn id="352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endCxn id="353" idx="4"/>
              </p:cNvCxnSpPr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42"/>
            <p:cNvGrpSpPr/>
            <p:nvPr/>
          </p:nvGrpSpPr>
          <p:grpSpPr>
            <a:xfrm>
              <a:off x="5040312" y="2103437"/>
              <a:ext cx="337711" cy="182880"/>
              <a:chOff x="11288712" y="2332037"/>
              <a:chExt cx="337711" cy="182880"/>
            </a:xfrm>
          </p:grpSpPr>
          <p:grpSp>
            <p:nvGrpSpPr>
              <p:cNvPr id="17" name="Group 343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345" name="Oval 48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0</a:t>
                  </a:r>
                </a:p>
              </p:txBody>
            </p:sp>
            <p:sp>
              <p:nvSpPr>
                <p:cNvPr id="346" name="Oval 345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1</a:t>
                  </a:r>
                </a:p>
              </p:txBody>
            </p:sp>
          </p:grpSp>
          <p:cxnSp>
            <p:nvCxnSpPr>
              <p:cNvPr id="341" name="Straight Connector 44"/>
              <p:cNvCxnSpPr/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45"/>
              <p:cNvCxnSpPr>
                <a:endCxn id="346" idx="4"/>
              </p:cNvCxnSpPr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0"/>
            <p:cNvGrpSpPr/>
            <p:nvPr/>
          </p:nvGrpSpPr>
          <p:grpSpPr>
            <a:xfrm>
              <a:off x="5421312" y="2103437"/>
              <a:ext cx="337711" cy="182880"/>
              <a:chOff x="11288712" y="2332037"/>
              <a:chExt cx="337711" cy="1828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1288712" y="2332037"/>
                <a:ext cx="337711" cy="137160"/>
                <a:chOff x="11288712" y="2293937"/>
                <a:chExt cx="337711" cy="137160"/>
              </a:xfrm>
            </p:grpSpPr>
            <p:sp>
              <p:nvSpPr>
                <p:cNvPr id="338" name="Oval 337"/>
                <p:cNvSpPr/>
                <p:nvPr/>
              </p:nvSpPr>
              <p:spPr bwMode="auto">
                <a:xfrm>
                  <a:off x="11288712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0</a:t>
                  </a:r>
                </a:p>
              </p:txBody>
            </p:sp>
            <p:sp>
              <p:nvSpPr>
                <p:cNvPr id="339" name="Oval 338"/>
                <p:cNvSpPr/>
                <p:nvPr/>
              </p:nvSpPr>
              <p:spPr bwMode="auto">
                <a:xfrm>
                  <a:off x="11489263" y="2293937"/>
                  <a:ext cx="137160" cy="13716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1</a:t>
                  </a:r>
                </a:p>
              </p:txBody>
            </p:sp>
          </p:grpSp>
          <p:cxnSp>
            <p:nvCxnSpPr>
              <p:cNvPr id="334" name="Straight Connector 52"/>
              <p:cNvCxnSpPr>
                <a:stCxn id="338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endCxn id="339" idx="4"/>
              </p:cNvCxnSpPr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5649912" y="4163272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Virtual Router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16912" y="6467840"/>
            <a:ext cx="1371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Outgoing ports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421312" y="6507797"/>
            <a:ext cx="2819400" cy="548640"/>
            <a:chOff x="5421312" y="6294437"/>
            <a:chExt cx="2819400" cy="762000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54213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82407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>
              <a:off x="6629625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5824083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6226854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7032396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7435167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>
              <a:off x="7837938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 bwMode="auto">
          <a:xfrm>
            <a:off x="61071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67167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Dragonfly?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4012" y="1951037"/>
            <a:ext cx="4457700" cy="4276725"/>
          </a:xfrm>
          <a:ln/>
        </p:spPr>
        <p:txBody>
          <a:bodyPr/>
          <a:lstStyle/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Introduced in 2008 by scientists at Stanford University and Cray Inc.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Nodes are connected to routers</a:t>
            </a:r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Routers are connected in groups of equal size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Fully connected within groups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“Virtual router”</a:t>
            </a:r>
          </a:p>
          <a:p>
            <a:pPr marL="831850" lvl="1" indent="-323850">
              <a:buClr>
                <a:schemeClr val="bg1"/>
              </a:buClr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/>
          </a:p>
          <a:p>
            <a:pPr marL="431800" indent="-323850">
              <a:buClr>
                <a:schemeClr val="bg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grpSp>
        <p:nvGrpSpPr>
          <p:cNvPr id="2" name="Group 51"/>
          <p:cNvGrpSpPr/>
          <p:nvPr/>
        </p:nvGrpSpPr>
        <p:grpSpPr>
          <a:xfrm>
            <a:off x="5726112" y="2027237"/>
            <a:ext cx="1387366" cy="1600200"/>
            <a:chOff x="4491146" y="2027237"/>
            <a:chExt cx="1387366" cy="1600200"/>
          </a:xfrm>
        </p:grpSpPr>
        <p:grpSp>
          <p:nvGrpSpPr>
            <p:cNvPr id="3" name="Group 33"/>
            <p:cNvGrpSpPr>
              <a:grpSpLocks noChangeAspect="1"/>
            </p:cNvGrpSpPr>
            <p:nvPr/>
          </p:nvGrpSpPr>
          <p:grpSpPr>
            <a:xfrm>
              <a:off x="4583112" y="2027237"/>
              <a:ext cx="1181990" cy="1600200"/>
              <a:chOff x="11288712" y="2332037"/>
              <a:chExt cx="337711" cy="45720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11288712" y="2332037"/>
                <a:ext cx="337711" cy="457200"/>
                <a:chOff x="11288712" y="2332037"/>
                <a:chExt cx="337711" cy="457200"/>
              </a:xfrm>
            </p:grpSpPr>
            <p:sp>
              <p:nvSpPr>
                <p:cNvPr id="252" name="Rectangle 16"/>
                <p:cNvSpPr/>
                <p:nvPr/>
              </p:nvSpPr>
              <p:spPr bwMode="auto">
                <a:xfrm>
                  <a:off x="11297547" y="2514917"/>
                  <a:ext cx="320040" cy="27432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rPr>
                    <a:t>Router</a:t>
                  </a:r>
                </a:p>
              </p:txBody>
            </p:sp>
            <p:grpSp>
              <p:nvGrpSpPr>
                <p:cNvPr id="5" name="Group 19"/>
                <p:cNvGrpSpPr/>
                <p:nvPr/>
              </p:nvGrpSpPr>
              <p:grpSpPr>
                <a:xfrm>
                  <a:off x="11288712" y="2332037"/>
                  <a:ext cx="337711" cy="137160"/>
                  <a:chOff x="11288712" y="2293937"/>
                  <a:chExt cx="337711" cy="137160"/>
                </a:xfrm>
              </p:grpSpPr>
              <p:sp>
                <p:nvSpPr>
                  <p:cNvPr id="254" name="Oval 17"/>
                  <p:cNvSpPr/>
                  <p:nvPr/>
                </p:nvSpPr>
                <p:spPr bwMode="auto">
                  <a:xfrm>
                    <a:off x="11288712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  <p:sp>
                <p:nvSpPr>
                  <p:cNvPr id="255" name="Oval 18"/>
                  <p:cNvSpPr/>
                  <p:nvPr/>
                </p:nvSpPr>
                <p:spPr bwMode="auto">
                  <a:xfrm>
                    <a:off x="11489263" y="2293937"/>
                    <a:ext cx="137160" cy="13716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charset="0"/>
                      <a:cs typeface="Arial Unicode MS" charset="0"/>
                    </a:endParaRPr>
                  </a:p>
                </p:txBody>
              </p:sp>
            </p:grpSp>
          </p:grpSp>
          <p:cxnSp>
            <p:nvCxnSpPr>
              <p:cNvPr id="250" name="Straight Connector 249"/>
              <p:cNvCxnSpPr>
                <a:stCxn id="229" idx="4"/>
              </p:cNvCxnSpPr>
              <p:nvPr/>
            </p:nvCxnSpPr>
            <p:spPr bwMode="auto">
              <a:xfrm rot="16200000" flipH="1">
                <a:off x="11384569" y="2441919"/>
                <a:ext cx="45720" cy="1002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32"/>
              <p:cNvCxnSpPr/>
              <p:nvPr/>
            </p:nvCxnSpPr>
            <p:spPr bwMode="auto">
              <a:xfrm rot="5400000" flipH="1" flipV="1">
                <a:off x="11484845" y="2441919"/>
                <a:ext cx="45720" cy="10027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491146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92712" y="2103437"/>
              <a:ext cx="685800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Circular Arrow 81"/>
          <p:cNvSpPr/>
          <p:nvPr/>
        </p:nvSpPr>
        <p:spPr bwMode="auto">
          <a:xfrm rot="2098267">
            <a:off x="5925080" y="2311595"/>
            <a:ext cx="3834156" cy="4561050"/>
          </a:xfrm>
          <a:prstGeom prst="circularArrow">
            <a:avLst>
              <a:gd name="adj1" fmla="val 11468"/>
              <a:gd name="adj2" fmla="val 1317920"/>
              <a:gd name="adj3" fmla="val 20450552"/>
              <a:gd name="adj4" fmla="val 13460131"/>
              <a:gd name="adj5" fmla="val 123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6" name="Group 88"/>
          <p:cNvGrpSpPr/>
          <p:nvPr/>
        </p:nvGrpSpPr>
        <p:grpSpPr>
          <a:xfrm>
            <a:off x="4880292" y="4541836"/>
            <a:ext cx="3741420" cy="1981201"/>
            <a:chOff x="4880292" y="4541836"/>
            <a:chExt cx="3741420" cy="1981201"/>
          </a:xfrm>
        </p:grpSpPr>
        <p:grpSp>
          <p:nvGrpSpPr>
            <p:cNvPr id="7" name="Group 82"/>
            <p:cNvGrpSpPr/>
            <p:nvPr/>
          </p:nvGrpSpPr>
          <p:grpSpPr>
            <a:xfrm>
              <a:off x="4880292" y="4541836"/>
              <a:ext cx="3741420" cy="1981201"/>
              <a:chOff x="4612640" y="4389437"/>
              <a:chExt cx="3741420" cy="1981201"/>
            </a:xfrm>
          </p:grpSpPr>
          <p:sp>
            <p:nvSpPr>
              <p:cNvPr id="327" name="Rounded Rectangle 2"/>
              <p:cNvSpPr/>
              <p:nvPr/>
            </p:nvSpPr>
            <p:spPr bwMode="auto">
              <a:xfrm>
                <a:off x="4714729" y="4389437"/>
                <a:ext cx="3602181" cy="198120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grpSp>
            <p:nvGrpSpPr>
              <p:cNvPr id="8" name="Group 58"/>
              <p:cNvGrpSpPr/>
              <p:nvPr/>
            </p:nvGrpSpPr>
            <p:grpSpPr>
              <a:xfrm>
                <a:off x="4720360" y="4541837"/>
                <a:ext cx="3499862" cy="1080655"/>
                <a:chOff x="4278312" y="2103437"/>
                <a:chExt cx="1480711" cy="457200"/>
              </a:xfrm>
            </p:grpSpPr>
            <p:grpSp>
              <p:nvGrpSpPr>
                <p:cNvPr id="9" name="Group 33"/>
                <p:cNvGrpSpPr/>
                <p:nvPr/>
              </p:nvGrpSpPr>
              <p:grpSpPr>
                <a:xfrm>
                  <a:off x="4278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0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7" name="Rectangle 1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1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9" name="Oval 1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60" name="Oval 1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55" name="Straight Connector 354"/>
                  <p:cNvCxnSpPr>
                    <a:stCxn id="334" idx="4"/>
                    <a:endCxn id="327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6" name="Straight Connector 32"/>
                  <p:cNvCxnSpPr>
                    <a:stCxn id="327" idx="0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34"/>
                <p:cNvGrpSpPr/>
                <p:nvPr/>
              </p:nvGrpSpPr>
              <p:grpSpPr>
                <a:xfrm>
                  <a:off x="4659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3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4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48" name="Straight Connector 347"/>
                  <p:cNvCxnSpPr>
                    <a:stCxn id="352" idx="4"/>
                    <a:endCxn id="350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Straight Connector 348"/>
                  <p:cNvCxnSpPr>
                    <a:stCxn id="350" idx="0"/>
                    <a:endCxn id="353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42"/>
                <p:cNvGrpSpPr/>
                <p:nvPr/>
              </p:nvGrpSpPr>
              <p:grpSpPr>
                <a:xfrm>
                  <a:off x="5040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6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43" name="Rectangle 46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17" name="Group 343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45" name="Oval 48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41" name="Straight Connector 44"/>
                  <p:cNvCxnSpPr/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45"/>
                  <p:cNvCxnSpPr>
                    <a:endCxn id="346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50"/>
                <p:cNvGrpSpPr/>
                <p:nvPr/>
              </p:nvGrpSpPr>
              <p:grpSpPr>
                <a:xfrm>
                  <a:off x="5421312" y="2103437"/>
                  <a:ext cx="337711" cy="457200"/>
                  <a:chOff x="11288712" y="2332037"/>
                  <a:chExt cx="337711" cy="457200"/>
                </a:xfrm>
              </p:grpSpPr>
              <p:grpSp>
                <p:nvGrpSpPr>
                  <p:cNvPr id="19" name="Group 20"/>
                  <p:cNvGrpSpPr/>
                  <p:nvPr/>
                </p:nvGrpSpPr>
                <p:grpSpPr>
                  <a:xfrm>
                    <a:off x="11288712" y="2332037"/>
                    <a:ext cx="337711" cy="457200"/>
                    <a:chOff x="11288712" y="2332037"/>
                    <a:chExt cx="337711" cy="457200"/>
                  </a:xfrm>
                </p:grpSpPr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11297547" y="2514917"/>
                      <a:ext cx="320040" cy="27432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charset="0"/>
                        <a:cs typeface="Arial Unicode MS" charset="0"/>
                      </a:endParaRP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11288712" y="2332037"/>
                      <a:ext cx="337711" cy="137160"/>
                      <a:chOff x="11288712" y="2293937"/>
                      <a:chExt cx="337711" cy="137160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 bwMode="auto">
                      <a:xfrm>
                        <a:off x="11288712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 bwMode="auto">
                      <a:xfrm>
                        <a:off x="11489263" y="2293937"/>
                        <a:ext cx="137160" cy="137160"/>
                      </a:xfrm>
                      <a:prstGeom prst="ellipse">
                        <a:avLst/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vert="horz" wrap="square" lIns="91440" tIns="45720" rIns="91440" bIns="45720" numCol="1" rtlCol="0" anchor="ctr" anchorCtr="1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449263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Arial" charset="0"/>
                            <a:cs typeface="Arial Unicode MS" charset="0"/>
                          </a:rPr>
                          <a:t>1</a:t>
                        </a:r>
                      </a:p>
                    </p:txBody>
                  </p:sp>
                </p:grpSp>
              </p:grpSp>
              <p:cxnSp>
                <p:nvCxnSpPr>
                  <p:cNvPr id="334" name="Straight Connector 52"/>
                  <p:cNvCxnSpPr>
                    <a:stCxn id="338" idx="4"/>
                    <a:endCxn id="336" idx="0"/>
                  </p:cNvCxnSpPr>
                  <p:nvPr/>
                </p:nvCxnSpPr>
                <p:spPr bwMode="auto">
                  <a:xfrm rot="16200000" flipH="1">
                    <a:off x="11384569" y="2441919"/>
                    <a:ext cx="45720" cy="100275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>
                    <a:stCxn id="336" idx="0"/>
                    <a:endCxn id="339" idx="4"/>
                  </p:cNvCxnSpPr>
                  <p:nvPr/>
                </p:nvCxnSpPr>
                <p:spPr bwMode="auto">
                  <a:xfrm rot="5400000" flipH="1" flipV="1">
                    <a:off x="11484845" y="2441919"/>
                    <a:ext cx="45720" cy="100276"/>
                  </a:xfrm>
                  <a:prstGeom prst="lin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5" name="Freeform 74"/>
              <p:cNvSpPr/>
              <p:nvPr/>
            </p:nvSpPr>
            <p:spPr bwMode="auto">
              <a:xfrm>
                <a:off x="5349240" y="5638800"/>
                <a:ext cx="502920" cy="243840"/>
              </a:xfrm>
              <a:custGeom>
                <a:avLst/>
                <a:gdLst>
                  <a:gd name="connsiteX0" fmla="*/ 0 w 502920"/>
                  <a:gd name="connsiteY0" fmla="*/ 0 h 243840"/>
                  <a:gd name="connsiteX1" fmla="*/ 243840 w 502920"/>
                  <a:gd name="connsiteY1" fmla="*/ 243840 h 243840"/>
                  <a:gd name="connsiteX2" fmla="*/ 502920 w 502920"/>
                  <a:gd name="connsiteY2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920" h="243840">
                    <a:moveTo>
                      <a:pt x="0" y="0"/>
                    </a:moveTo>
                    <a:cubicBezTo>
                      <a:pt x="80010" y="121920"/>
                      <a:pt x="160020" y="243840"/>
                      <a:pt x="243840" y="243840"/>
                    </a:cubicBezTo>
                    <a:cubicBezTo>
                      <a:pt x="327660" y="243840"/>
                      <a:pt x="415290" y="121920"/>
                      <a:pt x="5029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6263640" y="5623560"/>
                <a:ext cx="487680" cy="246380"/>
              </a:xfrm>
              <a:custGeom>
                <a:avLst/>
                <a:gdLst>
                  <a:gd name="connsiteX0" fmla="*/ 0 w 487680"/>
                  <a:gd name="connsiteY0" fmla="*/ 0 h 246380"/>
                  <a:gd name="connsiteX1" fmla="*/ 243840 w 487680"/>
                  <a:gd name="connsiteY1" fmla="*/ 243840 h 246380"/>
                  <a:gd name="connsiteX2" fmla="*/ 487680 w 487680"/>
                  <a:gd name="connsiteY2" fmla="*/ 15240 h 24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7680" h="246380">
                    <a:moveTo>
                      <a:pt x="0" y="0"/>
                    </a:moveTo>
                    <a:cubicBezTo>
                      <a:pt x="81280" y="120650"/>
                      <a:pt x="162560" y="241300"/>
                      <a:pt x="243840" y="243840"/>
                    </a:cubicBezTo>
                    <a:cubicBezTo>
                      <a:pt x="325120" y="246380"/>
                      <a:pt x="406400" y="130810"/>
                      <a:pt x="4876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7162800" y="5623560"/>
                <a:ext cx="441960" cy="231140"/>
              </a:xfrm>
              <a:custGeom>
                <a:avLst/>
                <a:gdLst>
                  <a:gd name="connsiteX0" fmla="*/ 0 w 441960"/>
                  <a:gd name="connsiteY0" fmla="*/ 15240 h 231140"/>
                  <a:gd name="connsiteX1" fmla="*/ 213360 w 441960"/>
                  <a:gd name="connsiteY1" fmla="*/ 228600 h 231140"/>
                  <a:gd name="connsiteX2" fmla="*/ 441960 w 441960"/>
                  <a:gd name="connsiteY2" fmla="*/ 0 h 23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960" h="231140">
                    <a:moveTo>
                      <a:pt x="0" y="15240"/>
                    </a:moveTo>
                    <a:cubicBezTo>
                      <a:pt x="69850" y="123190"/>
                      <a:pt x="139700" y="231140"/>
                      <a:pt x="213360" y="228600"/>
                    </a:cubicBezTo>
                    <a:cubicBezTo>
                      <a:pt x="287020" y="226060"/>
                      <a:pt x="403860" y="33020"/>
                      <a:pt x="44196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5120640" y="5623560"/>
                <a:ext cx="1874520" cy="442277"/>
              </a:xfrm>
              <a:custGeom>
                <a:avLst/>
                <a:gdLst>
                  <a:gd name="connsiteX0" fmla="*/ 0 w 1874520"/>
                  <a:gd name="connsiteY0" fmla="*/ 0 h 586740"/>
                  <a:gd name="connsiteX1" fmla="*/ 548640 w 1874520"/>
                  <a:gd name="connsiteY1" fmla="*/ 502920 h 586740"/>
                  <a:gd name="connsiteX2" fmla="*/ 1584960 w 1874520"/>
                  <a:gd name="connsiteY2" fmla="*/ 502920 h 586740"/>
                  <a:gd name="connsiteX3" fmla="*/ 1874520 w 1874520"/>
                  <a:gd name="connsiteY3" fmla="*/ 0 h 58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4520" h="586740">
                    <a:moveTo>
                      <a:pt x="0" y="0"/>
                    </a:moveTo>
                    <a:cubicBezTo>
                      <a:pt x="142240" y="209550"/>
                      <a:pt x="284480" y="419100"/>
                      <a:pt x="548640" y="502920"/>
                    </a:cubicBezTo>
                    <a:cubicBezTo>
                      <a:pt x="812800" y="586740"/>
                      <a:pt x="1363980" y="586740"/>
                      <a:pt x="1584960" y="502920"/>
                    </a:cubicBezTo>
                    <a:cubicBezTo>
                      <a:pt x="1805940" y="419100"/>
                      <a:pt x="1840230" y="209550"/>
                      <a:pt x="1874520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6096000" y="5608320"/>
                <a:ext cx="1645920" cy="533717"/>
              </a:xfrm>
              <a:custGeom>
                <a:avLst/>
                <a:gdLst>
                  <a:gd name="connsiteX0" fmla="*/ 0 w 1645920"/>
                  <a:gd name="connsiteY0" fmla="*/ 0 h 728980"/>
                  <a:gd name="connsiteX1" fmla="*/ 548640 w 1645920"/>
                  <a:gd name="connsiteY1" fmla="*/ 640080 h 728980"/>
                  <a:gd name="connsiteX2" fmla="*/ 1432560 w 1645920"/>
                  <a:gd name="connsiteY2" fmla="*/ 533400 h 728980"/>
                  <a:gd name="connsiteX3" fmla="*/ 1645920 w 1645920"/>
                  <a:gd name="connsiteY3" fmla="*/ 15240 h 72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728980">
                    <a:moveTo>
                      <a:pt x="0" y="0"/>
                    </a:moveTo>
                    <a:cubicBezTo>
                      <a:pt x="154940" y="275590"/>
                      <a:pt x="309880" y="551180"/>
                      <a:pt x="548640" y="640080"/>
                    </a:cubicBezTo>
                    <a:cubicBezTo>
                      <a:pt x="787400" y="728980"/>
                      <a:pt x="1249680" y="637540"/>
                      <a:pt x="1432560" y="533400"/>
                    </a:cubicBezTo>
                    <a:cubicBezTo>
                      <a:pt x="1615440" y="429260"/>
                      <a:pt x="1630680" y="222250"/>
                      <a:pt x="164592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4612640" y="5623560"/>
                <a:ext cx="3741420" cy="670877"/>
              </a:xfrm>
              <a:custGeom>
                <a:avLst/>
                <a:gdLst>
                  <a:gd name="connsiteX0" fmla="*/ 294640 w 3741420"/>
                  <a:gd name="connsiteY0" fmla="*/ 0 h 815340"/>
                  <a:gd name="connsiteX1" fmla="*/ 492760 w 3741420"/>
                  <a:gd name="connsiteY1" fmla="*/ 701040 h 815340"/>
                  <a:gd name="connsiteX2" fmla="*/ 3251200 w 3741420"/>
                  <a:gd name="connsiteY2" fmla="*/ 685800 h 815340"/>
                  <a:gd name="connsiteX3" fmla="*/ 3434080 w 3741420"/>
                  <a:gd name="connsiteY3" fmla="*/ 1524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41420" h="815340">
                    <a:moveTo>
                      <a:pt x="294640" y="0"/>
                    </a:moveTo>
                    <a:cubicBezTo>
                      <a:pt x="147320" y="293370"/>
                      <a:pt x="0" y="586740"/>
                      <a:pt x="492760" y="701040"/>
                    </a:cubicBezTo>
                    <a:cubicBezTo>
                      <a:pt x="985520" y="815340"/>
                      <a:pt x="2760980" y="800100"/>
                      <a:pt x="3251200" y="685800"/>
                    </a:cubicBezTo>
                    <a:cubicBezTo>
                      <a:pt x="3741420" y="571500"/>
                      <a:pt x="3403600" y="127000"/>
                      <a:pt x="3434080" y="1524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cs typeface="Arial Unicode MS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96411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835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7259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76832" y="5191753"/>
              <a:ext cx="838200" cy="49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Router </a:t>
              </a:r>
            </a:p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211512" y="6065837"/>
            <a:ext cx="123031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Local channels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49912" y="4163272"/>
            <a:ext cx="21336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Group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93" name="Straight Arrow Connector 92"/>
          <p:cNvCxnSpPr>
            <a:stCxn id="90" idx="3"/>
          </p:cNvCxnSpPr>
          <p:nvPr/>
        </p:nvCxnSpPr>
        <p:spPr bwMode="auto">
          <a:xfrm flipV="1">
            <a:off x="4441825" y="5989637"/>
            <a:ext cx="598487" cy="3800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</p:cNvCxnSpPr>
          <p:nvPr/>
        </p:nvCxnSpPr>
        <p:spPr bwMode="auto">
          <a:xfrm flipV="1">
            <a:off x="4441825" y="5989637"/>
            <a:ext cx="1131887" cy="3800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0" idx="3"/>
            <a:endCxn id="80" idx="1"/>
          </p:cNvCxnSpPr>
          <p:nvPr/>
        </p:nvCxnSpPr>
        <p:spPr bwMode="auto">
          <a:xfrm flipV="1">
            <a:off x="4441825" y="6229349"/>
            <a:ext cx="2470467" cy="1402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61071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6716712" y="3398837"/>
            <a:ext cx="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421312" y="6507797"/>
            <a:ext cx="2819400" cy="548640"/>
            <a:chOff x="5421312" y="6294437"/>
            <a:chExt cx="2819400" cy="762000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54213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>
              <a:off x="8240712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629625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5824083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6226854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7032396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7435167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7837938" y="6294437"/>
              <a:ext cx="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8316912" y="6467840"/>
            <a:ext cx="1371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Outgoing ports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 Horizontal">
      <a:majorFont>
        <a:latin typeface="Lucida Console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Lines and Gradients</Template>
  <TotalTime>10022</TotalTime>
  <Words>1824</Words>
  <Application>Microsoft Office PowerPoint</Application>
  <PresentationFormat>Custom</PresentationFormat>
  <Paragraphs>741</Paragraphs>
  <Slides>57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Dragonfly Interconnect Topology</vt:lpstr>
      <vt:lpstr>A Supercomputer</vt:lpstr>
      <vt:lpstr>Supercomputer Applications</vt:lpstr>
      <vt:lpstr>Interconnect Topologies</vt:lpstr>
      <vt:lpstr>What is Dragonfly?</vt:lpstr>
      <vt:lpstr>What is Dragonfly?</vt:lpstr>
      <vt:lpstr>What is Dragonfly?</vt:lpstr>
      <vt:lpstr>What is Dragonfly?</vt:lpstr>
      <vt:lpstr>What is Dragonfly?</vt:lpstr>
      <vt:lpstr>What is Dragonfly?</vt:lpstr>
      <vt:lpstr>A Simple Dragonfly</vt:lpstr>
      <vt:lpstr>A Simple Dragonfly</vt:lpstr>
      <vt:lpstr>A Simple Dragonfly</vt:lpstr>
      <vt:lpstr>A Simple Dragonfly</vt:lpstr>
      <vt:lpstr>A Simple Dragonfly</vt:lpstr>
      <vt:lpstr>A Simple Dragonfly</vt:lpstr>
      <vt:lpstr>Compare to Mesh…</vt:lpstr>
      <vt:lpstr>Compare to Mesh…</vt:lpstr>
      <vt:lpstr>Compare to Mesh…</vt:lpstr>
      <vt:lpstr>Compare to Mesh…</vt:lpstr>
      <vt:lpstr>Compare to Mesh…</vt:lpstr>
      <vt:lpstr>Why is Dragonfly better?</vt:lpstr>
      <vt:lpstr>The Cabling Problem…</vt:lpstr>
      <vt:lpstr>The Cabling Problem…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Task Mapping</vt:lpstr>
      <vt:lpstr>Task Mapping</vt:lpstr>
      <vt:lpstr>Task Mapping</vt:lpstr>
      <vt:lpstr>Task Mapping</vt:lpstr>
      <vt:lpstr>Mapping on Dragonfly</vt:lpstr>
      <vt:lpstr>Mapping on Dragonfly</vt:lpstr>
      <vt:lpstr>Mapping on Dragonfly</vt:lpstr>
      <vt:lpstr>Mapping on Dragonfly</vt:lpstr>
      <vt:lpstr>Mapping on Dragonfly</vt:lpstr>
      <vt:lpstr>Mapping on Dragonfly</vt:lpstr>
      <vt:lpstr>Mapping on Dragonfly</vt:lpstr>
      <vt:lpstr>Mapping on Dragonfly</vt:lpstr>
      <vt:lpstr>Mapping on Dragonfly</vt:lpstr>
      <vt:lpstr>Future Plans</vt:lpstr>
      <vt:lpstr> Thanks for listening!</vt:lpstr>
      <vt:lpstr>The Name</vt:lpstr>
      <vt:lpstr>Image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Lines and Gradients</dc:title>
  <dc:creator>Emily Hastings</dc:creator>
  <dc:description>Presentation Layout Template</dc:description>
  <cp:lastModifiedBy>mgraf</cp:lastModifiedBy>
  <cp:revision>179</cp:revision>
  <cp:lastPrinted>1601-01-01T00:00:00Z</cp:lastPrinted>
  <dcterms:created xsi:type="dcterms:W3CDTF">2013-07-30T15:11:51Z</dcterms:created>
  <dcterms:modified xsi:type="dcterms:W3CDTF">2013-08-08T16:57:56Z</dcterms:modified>
</cp:coreProperties>
</file>